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Default Extension="docx" ContentType="application/vnd.openxmlformats-officedocument.wordprocessingml.document"/>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charts/chart3.xml" ContentType="application/vnd.openxmlformats-officedocument.drawingml.char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44"/>
  </p:notesMasterIdLst>
  <p:handoutMasterIdLst>
    <p:handoutMasterId r:id="rId45"/>
  </p:handoutMasterIdLst>
  <p:sldIdLst>
    <p:sldId id="256" r:id="rId2"/>
    <p:sldId id="323" r:id="rId3"/>
    <p:sldId id="333" r:id="rId4"/>
    <p:sldId id="330" r:id="rId5"/>
    <p:sldId id="331" r:id="rId6"/>
    <p:sldId id="334" r:id="rId7"/>
    <p:sldId id="335" r:id="rId8"/>
    <p:sldId id="336" r:id="rId9"/>
    <p:sldId id="337" r:id="rId10"/>
    <p:sldId id="339" r:id="rId11"/>
    <p:sldId id="340" r:id="rId12"/>
    <p:sldId id="342" r:id="rId13"/>
    <p:sldId id="344" r:id="rId14"/>
    <p:sldId id="343" r:id="rId15"/>
    <p:sldId id="345" r:id="rId16"/>
    <p:sldId id="346" r:id="rId17"/>
    <p:sldId id="347" r:id="rId18"/>
    <p:sldId id="351" r:id="rId19"/>
    <p:sldId id="353" r:id="rId20"/>
    <p:sldId id="348" r:id="rId21"/>
    <p:sldId id="354" r:id="rId22"/>
    <p:sldId id="355" r:id="rId23"/>
    <p:sldId id="356" r:id="rId24"/>
    <p:sldId id="357" r:id="rId25"/>
    <p:sldId id="350" r:id="rId26"/>
    <p:sldId id="358" r:id="rId27"/>
    <p:sldId id="277" r:id="rId28"/>
    <p:sldId id="279" r:id="rId29"/>
    <p:sldId id="283" r:id="rId30"/>
    <p:sldId id="285" r:id="rId31"/>
    <p:sldId id="288" r:id="rId32"/>
    <p:sldId id="291" r:id="rId33"/>
    <p:sldId id="293" r:id="rId34"/>
    <p:sldId id="294" r:id="rId35"/>
    <p:sldId id="298" r:id="rId36"/>
    <p:sldId id="302" r:id="rId37"/>
    <p:sldId id="303" r:id="rId38"/>
    <p:sldId id="305" r:id="rId39"/>
    <p:sldId id="306" r:id="rId40"/>
    <p:sldId id="324" r:id="rId41"/>
    <p:sldId id="326" r:id="rId42"/>
    <p:sldId id="327" r:id="rId43"/>
  </p:sldIdLst>
  <p:sldSz cx="9144000" cy="6858000" type="screen4x3"/>
  <p:notesSz cx="6797675" cy="9926638"/>
  <p:defaultTextStyle>
    <a:defPPr>
      <a:defRPr lang="de-DE"/>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D000"/>
    <a:srgbClr val="E0E0E1"/>
    <a:srgbClr val="595959"/>
    <a:srgbClr val="646567"/>
    <a:srgbClr val="E8F1FA"/>
    <a:srgbClr val="C7DDF2"/>
    <a:srgbClr val="00549F"/>
    <a:srgbClr val="8EBAE5"/>
    <a:srgbClr val="407FB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956" autoAdjust="0"/>
    <p:restoredTop sz="99104" autoAdjust="0"/>
  </p:normalViewPr>
  <p:slideViewPr>
    <p:cSldViewPr snapToObjects="1">
      <p:cViewPr>
        <p:scale>
          <a:sx n="71" d="100"/>
          <a:sy n="71" d="100"/>
        </p:scale>
        <p:origin x="-1338" y="-126"/>
      </p:cViewPr>
      <p:guideLst>
        <p:guide orient="horz" pos="1774"/>
        <p:guide orient="horz" pos="1480"/>
        <p:guide orient="horz" pos="3521"/>
        <p:guide orient="horz" pos="2931"/>
        <p:guide orient="horz" pos="640"/>
        <p:guide orient="horz" pos="3362"/>
        <p:guide orient="horz" pos="890"/>
        <p:guide pos="703"/>
        <p:guide pos="5375"/>
        <p:guide pos="2880"/>
        <p:guide pos="1292"/>
        <p:guide pos="1610"/>
        <p:guide pos="363"/>
      </p:guideLst>
    </p:cSldViewPr>
  </p:slideViewPr>
  <p:outlineViewPr>
    <p:cViewPr>
      <p:scale>
        <a:sx n="33" d="100"/>
        <a:sy n="33" d="100"/>
      </p:scale>
      <p:origin x="0" y="0"/>
    </p:cViewPr>
  </p:outlineViewPr>
  <p:notesTextViewPr>
    <p:cViewPr>
      <p:scale>
        <a:sx n="1" d="1"/>
        <a:sy n="1" d="1"/>
      </p:scale>
      <p:origin x="0" y="0"/>
    </p:cViewPr>
  </p:notesTextViewPr>
  <p:notesViewPr>
    <p:cSldViewPr snapToObjects="1">
      <p:cViewPr varScale="1">
        <p:scale>
          <a:sx n="79" d="100"/>
          <a:sy n="79" d="100"/>
        </p:scale>
        <p:origin x="-3906" y="-108"/>
      </p:cViewPr>
      <p:guideLst>
        <p:guide orient="horz" pos="3126"/>
        <p:guide pos="2141"/>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file:///C:\Users\evaL\Downloads\tempretur%20(1).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evaL\Downloads\tempretur%20(2).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evaL\Downloads\tempretur%20(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it-IT"/>
  <c:style val="18"/>
  <c:chart>
    <c:plotArea>
      <c:layout>
        <c:manualLayout>
          <c:layoutTarget val="inner"/>
          <c:xMode val="edge"/>
          <c:yMode val="edge"/>
          <c:x val="7.1177667374549419E-2"/>
          <c:y val="5.4414569393839908E-2"/>
          <c:w val="0.55371100950116459"/>
          <c:h val="0.8553989053888098"/>
        </c:manualLayout>
      </c:layout>
      <c:scatterChart>
        <c:scatterStyle val="smoothMarker"/>
        <c:ser>
          <c:idx val="0"/>
          <c:order val="0"/>
          <c:tx>
            <c:v>Neumann boundary condition</c:v>
          </c:tx>
          <c:dLbls>
            <c:txPr>
              <a:bodyPr/>
              <a:lstStyle/>
              <a:p>
                <a:pPr>
                  <a:defRPr lang="zh-CN"/>
                </a:pPr>
                <a:endParaRPr lang="it-IT"/>
              </a:p>
            </c:txPr>
            <c:showVal val="1"/>
          </c:dLbls>
          <c:xVal>
            <c:numRef>
              <c:f>工作表1!$A$1:$A$7</c:f>
              <c:numCache>
                <c:formatCode>General</c:formatCode>
                <c:ptCount val="7"/>
                <c:pt idx="0">
                  <c:v>0</c:v>
                </c:pt>
                <c:pt idx="1">
                  <c:v>6</c:v>
                </c:pt>
                <c:pt idx="2">
                  <c:v>12</c:v>
                </c:pt>
                <c:pt idx="3">
                  <c:v>18</c:v>
                </c:pt>
                <c:pt idx="4">
                  <c:v>24</c:v>
                </c:pt>
                <c:pt idx="5">
                  <c:v>30</c:v>
                </c:pt>
                <c:pt idx="6">
                  <c:v>36</c:v>
                </c:pt>
              </c:numCache>
            </c:numRef>
          </c:xVal>
          <c:yVal>
            <c:numRef>
              <c:f>工作表1!$B$1:$B$7</c:f>
              <c:numCache>
                <c:formatCode>General</c:formatCode>
                <c:ptCount val="7"/>
              </c:numCache>
            </c:numRef>
          </c:yVal>
          <c:smooth val="1"/>
        </c:ser>
        <c:ser>
          <c:idx val="1"/>
          <c:order val="1"/>
          <c:tx>
            <c:v>Dirichlet Randbedingung</c:v>
          </c:tx>
          <c:dLbls>
            <c:txPr>
              <a:bodyPr/>
              <a:lstStyle/>
              <a:p>
                <a:pPr>
                  <a:defRPr lang="zh-CN"/>
                </a:pPr>
                <a:endParaRPr lang="it-IT"/>
              </a:p>
            </c:txPr>
            <c:showVal val="1"/>
          </c:dLbls>
          <c:xVal>
            <c:numRef>
              <c:f>工作表1!$A$1:$A$7</c:f>
              <c:numCache>
                <c:formatCode>General</c:formatCode>
                <c:ptCount val="7"/>
                <c:pt idx="0">
                  <c:v>0</c:v>
                </c:pt>
                <c:pt idx="1">
                  <c:v>6</c:v>
                </c:pt>
                <c:pt idx="2">
                  <c:v>12</c:v>
                </c:pt>
                <c:pt idx="3">
                  <c:v>18</c:v>
                </c:pt>
                <c:pt idx="4">
                  <c:v>24</c:v>
                </c:pt>
                <c:pt idx="5">
                  <c:v>30</c:v>
                </c:pt>
                <c:pt idx="6">
                  <c:v>36</c:v>
                </c:pt>
              </c:numCache>
            </c:numRef>
          </c:xVal>
          <c:yVal>
            <c:numRef>
              <c:f>工作表1!$C$1:$C$7</c:f>
              <c:numCache>
                <c:formatCode>General</c:formatCode>
                <c:ptCount val="7"/>
                <c:pt idx="0">
                  <c:v>270</c:v>
                </c:pt>
                <c:pt idx="1">
                  <c:v>278.89999999999969</c:v>
                </c:pt>
                <c:pt idx="2">
                  <c:v>287.57299999999969</c:v>
                </c:pt>
                <c:pt idx="3">
                  <c:v>296.02</c:v>
                </c:pt>
                <c:pt idx="4">
                  <c:v>304.23599999999897</c:v>
                </c:pt>
                <c:pt idx="5">
                  <c:v>312.22999999999928</c:v>
                </c:pt>
                <c:pt idx="6">
                  <c:v>320</c:v>
                </c:pt>
              </c:numCache>
            </c:numRef>
          </c:yVal>
          <c:smooth val="1"/>
        </c:ser>
        <c:axId val="90710784"/>
        <c:axId val="90818816"/>
      </c:scatterChart>
      <c:valAx>
        <c:axId val="90710784"/>
        <c:scaling>
          <c:orientation val="minMax"/>
        </c:scaling>
        <c:axPos val="b"/>
        <c:numFmt formatCode="General" sourceLinked="1"/>
        <c:tickLblPos val="nextTo"/>
        <c:txPr>
          <a:bodyPr/>
          <a:lstStyle/>
          <a:p>
            <a:pPr>
              <a:defRPr lang="zh-CN"/>
            </a:pPr>
            <a:endParaRPr lang="it-IT"/>
          </a:p>
        </c:txPr>
        <c:crossAx val="90818816"/>
        <c:crosses val="autoZero"/>
        <c:crossBetween val="midCat"/>
      </c:valAx>
      <c:valAx>
        <c:axId val="90818816"/>
        <c:scaling>
          <c:orientation val="minMax"/>
        </c:scaling>
        <c:axPos val="l"/>
        <c:majorGridlines/>
        <c:numFmt formatCode="General" sourceLinked="1"/>
        <c:tickLblPos val="nextTo"/>
        <c:txPr>
          <a:bodyPr/>
          <a:lstStyle/>
          <a:p>
            <a:pPr>
              <a:defRPr lang="zh-CN"/>
            </a:pPr>
            <a:endParaRPr lang="it-IT"/>
          </a:p>
        </c:txPr>
        <c:crossAx val="90710784"/>
        <c:crosses val="autoZero"/>
        <c:crossBetween val="midCat"/>
      </c:valAx>
    </c:plotArea>
    <c:legend>
      <c:legendPos val="r"/>
      <c:legendEntry>
        <c:idx val="0"/>
        <c:delete val="1"/>
      </c:legendEntry>
      <c:layout/>
      <c:txPr>
        <a:bodyPr/>
        <a:lstStyle/>
        <a:p>
          <a:pPr>
            <a:defRPr lang="zh-CN"/>
          </a:pPr>
          <a:endParaRPr lang="it-IT"/>
        </a:p>
      </c:txPr>
    </c:legend>
    <c:plotVisOnly val="1"/>
    <c:dispBlanksAs val="gap"/>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it-IT"/>
  <c:style val="18"/>
  <c:chart>
    <c:plotArea>
      <c:layout>
        <c:manualLayout>
          <c:layoutTarget val="inner"/>
          <c:xMode val="edge"/>
          <c:yMode val="edge"/>
          <c:x val="4.7916082407507443E-2"/>
          <c:y val="6.0185185185185147E-2"/>
          <c:w val="0.55049209602224358"/>
          <c:h val="0.82246937882764448"/>
        </c:manualLayout>
      </c:layout>
      <c:scatterChart>
        <c:scatterStyle val="smoothMarker"/>
        <c:ser>
          <c:idx val="0"/>
          <c:order val="0"/>
          <c:tx>
            <c:v>Neumann Randbedingung</c:v>
          </c:tx>
          <c:xVal>
            <c:numRef>
              <c:f>工作表1!$A$1:$A$7</c:f>
              <c:numCache>
                <c:formatCode>General</c:formatCode>
                <c:ptCount val="7"/>
                <c:pt idx="0">
                  <c:v>0</c:v>
                </c:pt>
                <c:pt idx="1">
                  <c:v>6</c:v>
                </c:pt>
                <c:pt idx="2">
                  <c:v>12</c:v>
                </c:pt>
                <c:pt idx="3">
                  <c:v>18</c:v>
                </c:pt>
                <c:pt idx="4">
                  <c:v>24</c:v>
                </c:pt>
                <c:pt idx="5">
                  <c:v>30</c:v>
                </c:pt>
                <c:pt idx="6">
                  <c:v>36</c:v>
                </c:pt>
              </c:numCache>
            </c:numRef>
          </c:xVal>
          <c:yVal>
            <c:numRef>
              <c:f>工作表1!$B$1:$B$7</c:f>
              <c:numCache>
                <c:formatCode>General</c:formatCode>
                <c:ptCount val="7"/>
                <c:pt idx="0">
                  <c:v>270</c:v>
                </c:pt>
                <c:pt idx="1">
                  <c:v>271.85000000000002</c:v>
                </c:pt>
                <c:pt idx="2">
                  <c:v>273.27999999999969</c:v>
                </c:pt>
                <c:pt idx="3">
                  <c:v>274.31</c:v>
                </c:pt>
                <c:pt idx="4">
                  <c:v>274.91999999999939</c:v>
                </c:pt>
                <c:pt idx="5">
                  <c:v>275.13</c:v>
                </c:pt>
                <c:pt idx="6">
                  <c:v>274.92999999999927</c:v>
                </c:pt>
              </c:numCache>
            </c:numRef>
          </c:yVal>
          <c:smooth val="1"/>
        </c:ser>
        <c:ser>
          <c:idx val="1"/>
          <c:order val="1"/>
          <c:tx>
            <c:v>Dirichlet Randbedingung</c:v>
          </c:tx>
          <c:xVal>
            <c:numRef>
              <c:f>工作表1!$A$1:$A$7</c:f>
              <c:numCache>
                <c:formatCode>General</c:formatCode>
                <c:ptCount val="7"/>
                <c:pt idx="0">
                  <c:v>0</c:v>
                </c:pt>
                <c:pt idx="1">
                  <c:v>6</c:v>
                </c:pt>
                <c:pt idx="2">
                  <c:v>12</c:v>
                </c:pt>
                <c:pt idx="3">
                  <c:v>18</c:v>
                </c:pt>
                <c:pt idx="4">
                  <c:v>24</c:v>
                </c:pt>
                <c:pt idx="5">
                  <c:v>30</c:v>
                </c:pt>
                <c:pt idx="6">
                  <c:v>36</c:v>
                </c:pt>
              </c:numCache>
            </c:numRef>
          </c:xVal>
          <c:yVal>
            <c:numRef>
              <c:f>工作表1!$C$1:$C$7</c:f>
              <c:numCache>
                <c:formatCode>General</c:formatCode>
                <c:ptCount val="7"/>
                <c:pt idx="0">
                  <c:v>270</c:v>
                </c:pt>
                <c:pt idx="1">
                  <c:v>278.89999999999969</c:v>
                </c:pt>
                <c:pt idx="2">
                  <c:v>287.57299999999969</c:v>
                </c:pt>
                <c:pt idx="3">
                  <c:v>296.02</c:v>
                </c:pt>
                <c:pt idx="4">
                  <c:v>304.23599999999914</c:v>
                </c:pt>
                <c:pt idx="5">
                  <c:v>312.22999999999939</c:v>
                </c:pt>
                <c:pt idx="6">
                  <c:v>320</c:v>
                </c:pt>
              </c:numCache>
            </c:numRef>
          </c:yVal>
          <c:smooth val="1"/>
        </c:ser>
        <c:axId val="112091520"/>
        <c:axId val="112394624"/>
      </c:scatterChart>
      <c:valAx>
        <c:axId val="112091520"/>
        <c:scaling>
          <c:orientation val="minMax"/>
        </c:scaling>
        <c:axPos val="b"/>
        <c:numFmt formatCode="General" sourceLinked="1"/>
        <c:tickLblPos val="nextTo"/>
        <c:txPr>
          <a:bodyPr/>
          <a:lstStyle/>
          <a:p>
            <a:pPr>
              <a:defRPr lang="zh-CN"/>
            </a:pPr>
            <a:endParaRPr lang="it-IT"/>
          </a:p>
        </c:txPr>
        <c:crossAx val="112394624"/>
        <c:crosses val="autoZero"/>
        <c:crossBetween val="midCat"/>
      </c:valAx>
      <c:valAx>
        <c:axId val="112394624"/>
        <c:scaling>
          <c:orientation val="minMax"/>
        </c:scaling>
        <c:axPos val="l"/>
        <c:majorGridlines/>
        <c:numFmt formatCode="General" sourceLinked="1"/>
        <c:tickLblPos val="nextTo"/>
        <c:txPr>
          <a:bodyPr/>
          <a:lstStyle/>
          <a:p>
            <a:pPr>
              <a:defRPr lang="zh-CN"/>
            </a:pPr>
            <a:endParaRPr lang="it-IT"/>
          </a:p>
        </c:txPr>
        <c:crossAx val="112091520"/>
        <c:crosses val="autoZero"/>
        <c:crossBetween val="midCat"/>
      </c:valAx>
    </c:plotArea>
    <c:legend>
      <c:legendPos val="r"/>
      <c:layout/>
      <c:txPr>
        <a:bodyPr/>
        <a:lstStyle/>
        <a:p>
          <a:pPr>
            <a:defRPr lang="zh-CN"/>
          </a:pPr>
          <a:endParaRPr lang="it-IT"/>
        </a:p>
      </c:txPr>
    </c:legend>
    <c:plotVisOnly val="1"/>
    <c:dispBlanksAs val="gap"/>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it-IT"/>
  <c:style val="18"/>
  <c:chart>
    <c:plotArea>
      <c:layout>
        <c:manualLayout>
          <c:layoutTarget val="inner"/>
          <c:xMode val="edge"/>
          <c:yMode val="edge"/>
          <c:x val="4.7916082407507464E-2"/>
          <c:y val="6.0185185185185147E-2"/>
          <c:w val="0.55049209602224358"/>
          <c:h val="0.82246937882764426"/>
        </c:manualLayout>
      </c:layout>
      <c:scatterChart>
        <c:scatterStyle val="smoothMarker"/>
        <c:ser>
          <c:idx val="0"/>
          <c:order val="0"/>
          <c:tx>
            <c:v>Neumann Randbedingung</c:v>
          </c:tx>
          <c:xVal>
            <c:numRef>
              <c:f>工作表1!$A$1:$A$7</c:f>
              <c:numCache>
                <c:formatCode>General</c:formatCode>
                <c:ptCount val="7"/>
                <c:pt idx="0">
                  <c:v>0</c:v>
                </c:pt>
                <c:pt idx="1">
                  <c:v>6</c:v>
                </c:pt>
                <c:pt idx="2">
                  <c:v>12</c:v>
                </c:pt>
                <c:pt idx="3">
                  <c:v>18</c:v>
                </c:pt>
                <c:pt idx="4">
                  <c:v>24</c:v>
                </c:pt>
                <c:pt idx="5">
                  <c:v>30</c:v>
                </c:pt>
                <c:pt idx="6">
                  <c:v>36</c:v>
                </c:pt>
              </c:numCache>
            </c:numRef>
          </c:xVal>
          <c:yVal>
            <c:numRef>
              <c:f>工作表1!$B$1:$B$7</c:f>
              <c:numCache>
                <c:formatCode>General</c:formatCode>
                <c:ptCount val="7"/>
                <c:pt idx="0">
                  <c:v>270</c:v>
                </c:pt>
                <c:pt idx="1">
                  <c:v>271.85000000000002</c:v>
                </c:pt>
                <c:pt idx="2">
                  <c:v>273.27999999999969</c:v>
                </c:pt>
                <c:pt idx="3">
                  <c:v>274.31</c:v>
                </c:pt>
                <c:pt idx="4">
                  <c:v>274.91999999999928</c:v>
                </c:pt>
                <c:pt idx="5">
                  <c:v>275.13</c:v>
                </c:pt>
                <c:pt idx="6">
                  <c:v>274.92999999999915</c:v>
                </c:pt>
              </c:numCache>
            </c:numRef>
          </c:yVal>
          <c:smooth val="1"/>
        </c:ser>
        <c:ser>
          <c:idx val="1"/>
          <c:order val="1"/>
          <c:tx>
            <c:v>Dirichlet Randbedingung</c:v>
          </c:tx>
          <c:xVal>
            <c:numRef>
              <c:f>工作表1!$A$1:$A$7</c:f>
              <c:numCache>
                <c:formatCode>General</c:formatCode>
                <c:ptCount val="7"/>
                <c:pt idx="0">
                  <c:v>0</c:v>
                </c:pt>
                <c:pt idx="1">
                  <c:v>6</c:v>
                </c:pt>
                <c:pt idx="2">
                  <c:v>12</c:v>
                </c:pt>
                <c:pt idx="3">
                  <c:v>18</c:v>
                </c:pt>
                <c:pt idx="4">
                  <c:v>24</c:v>
                </c:pt>
                <c:pt idx="5">
                  <c:v>30</c:v>
                </c:pt>
                <c:pt idx="6">
                  <c:v>36</c:v>
                </c:pt>
              </c:numCache>
            </c:numRef>
          </c:xVal>
          <c:yVal>
            <c:numRef>
              <c:f>工作表1!$C$1:$C$7</c:f>
              <c:numCache>
                <c:formatCode>General</c:formatCode>
                <c:ptCount val="7"/>
                <c:pt idx="0">
                  <c:v>270</c:v>
                </c:pt>
                <c:pt idx="1">
                  <c:v>278.89999999999969</c:v>
                </c:pt>
                <c:pt idx="2">
                  <c:v>287.57299999999969</c:v>
                </c:pt>
                <c:pt idx="3">
                  <c:v>296.02</c:v>
                </c:pt>
                <c:pt idx="4">
                  <c:v>304.23599999999897</c:v>
                </c:pt>
                <c:pt idx="5">
                  <c:v>312.22999999999928</c:v>
                </c:pt>
                <c:pt idx="6">
                  <c:v>320</c:v>
                </c:pt>
              </c:numCache>
            </c:numRef>
          </c:yVal>
          <c:smooth val="1"/>
        </c:ser>
        <c:axId val="149127936"/>
        <c:axId val="149133184"/>
      </c:scatterChart>
      <c:valAx>
        <c:axId val="149127936"/>
        <c:scaling>
          <c:orientation val="minMax"/>
        </c:scaling>
        <c:axPos val="b"/>
        <c:numFmt formatCode="General" sourceLinked="1"/>
        <c:tickLblPos val="nextTo"/>
        <c:txPr>
          <a:bodyPr/>
          <a:lstStyle/>
          <a:p>
            <a:pPr>
              <a:defRPr lang="zh-CN"/>
            </a:pPr>
            <a:endParaRPr lang="it-IT"/>
          </a:p>
        </c:txPr>
        <c:crossAx val="149133184"/>
        <c:crosses val="autoZero"/>
        <c:crossBetween val="midCat"/>
      </c:valAx>
      <c:valAx>
        <c:axId val="149133184"/>
        <c:scaling>
          <c:orientation val="minMax"/>
        </c:scaling>
        <c:axPos val="l"/>
        <c:majorGridlines/>
        <c:numFmt formatCode="General" sourceLinked="1"/>
        <c:tickLblPos val="nextTo"/>
        <c:txPr>
          <a:bodyPr/>
          <a:lstStyle/>
          <a:p>
            <a:pPr>
              <a:defRPr lang="zh-CN"/>
            </a:pPr>
            <a:endParaRPr lang="it-IT"/>
          </a:p>
        </c:txPr>
        <c:crossAx val="149127936"/>
        <c:crosses val="autoZero"/>
        <c:crossBetween val="midCat"/>
      </c:valAx>
    </c:plotArea>
    <c:legend>
      <c:legendPos val="r"/>
      <c:layout/>
      <c:txPr>
        <a:bodyPr/>
        <a:lstStyle/>
        <a:p>
          <a:pPr>
            <a:defRPr lang="zh-CN"/>
          </a:pPr>
          <a:endParaRPr lang="it-IT"/>
        </a:p>
      </c:txPr>
    </c:legend>
    <c:plotVisOnly val="1"/>
    <c:dispBlanksAs val="gap"/>
  </c:chart>
  <c:externalData r:id="rId1"/>
</c:chartSpace>
</file>

<file path=ppt/drawings/_rels/vmlDrawing1.v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image" Target="../media/image45.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image" Target="../media/image5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2"/>
            <a:ext cx="2945862" cy="497333"/>
          </a:xfrm>
          <a:prstGeom prst="rect">
            <a:avLst/>
          </a:prstGeom>
        </p:spPr>
        <p:txBody>
          <a:bodyPr vert="horz" lIns="88214" tIns="44108" rIns="88214" bIns="44108" rtlCol="0"/>
          <a:lstStyle>
            <a:lvl1pPr algn="l" eaLnBrk="1" fontAlgn="auto" hangingPunct="1">
              <a:spcBef>
                <a:spcPts val="0"/>
              </a:spcBef>
              <a:spcAft>
                <a:spcPts val="0"/>
              </a:spcAft>
              <a:defRPr sz="1200">
                <a:latin typeface="+mn-lt"/>
                <a:cs typeface="+mn-cs"/>
              </a:defRPr>
            </a:lvl1pPr>
          </a:lstStyle>
          <a:p>
            <a:pPr>
              <a:defRPr/>
            </a:pPr>
            <a:endParaRPr lang="de-DE"/>
          </a:p>
        </p:txBody>
      </p:sp>
      <p:sp>
        <p:nvSpPr>
          <p:cNvPr id="3" name="Datumsplatzhalter 2"/>
          <p:cNvSpPr>
            <a:spLocks noGrp="1"/>
          </p:cNvSpPr>
          <p:nvPr>
            <p:ph type="dt" sz="quarter" idx="1"/>
          </p:nvPr>
        </p:nvSpPr>
        <p:spPr>
          <a:xfrm>
            <a:off x="3850295" y="2"/>
            <a:ext cx="2945862" cy="497333"/>
          </a:xfrm>
          <a:prstGeom prst="rect">
            <a:avLst/>
          </a:prstGeom>
        </p:spPr>
        <p:txBody>
          <a:bodyPr vert="horz" lIns="88214" tIns="44108" rIns="88214" bIns="44108" rtlCol="0"/>
          <a:lstStyle>
            <a:lvl1pPr algn="r" eaLnBrk="1" fontAlgn="auto" hangingPunct="1">
              <a:spcBef>
                <a:spcPts val="0"/>
              </a:spcBef>
              <a:spcAft>
                <a:spcPts val="0"/>
              </a:spcAft>
              <a:defRPr sz="1200">
                <a:latin typeface="+mn-lt"/>
                <a:cs typeface="+mn-cs"/>
              </a:defRPr>
            </a:lvl1pPr>
          </a:lstStyle>
          <a:p>
            <a:pPr>
              <a:defRPr/>
            </a:pPr>
            <a:fld id="{CF20D2A0-ABD7-4D4A-9603-DFE3BF967007}" type="datetimeFigureOut">
              <a:rPr lang="de-DE" sz="1000">
                <a:latin typeface="Arial" pitchFamily="34" charset="0"/>
                <a:cs typeface="Arial" pitchFamily="34" charset="0"/>
              </a:rPr>
              <a:pPr>
                <a:defRPr/>
              </a:pPr>
              <a:t>09.07.2018</a:t>
            </a:fld>
            <a:endParaRPr lang="de-DE" sz="1000" dirty="0">
              <a:latin typeface="Arial" pitchFamily="34" charset="0"/>
              <a:cs typeface="Arial" pitchFamily="34" charset="0"/>
            </a:endParaRPr>
          </a:p>
        </p:txBody>
      </p:sp>
      <p:sp>
        <p:nvSpPr>
          <p:cNvPr id="4" name="Fußzeilenplatzhalter 3"/>
          <p:cNvSpPr>
            <a:spLocks noGrp="1"/>
          </p:cNvSpPr>
          <p:nvPr>
            <p:ph type="ftr" sz="quarter" idx="2"/>
          </p:nvPr>
        </p:nvSpPr>
        <p:spPr>
          <a:xfrm>
            <a:off x="0" y="9429306"/>
            <a:ext cx="2945862" cy="497333"/>
          </a:xfrm>
          <a:prstGeom prst="rect">
            <a:avLst/>
          </a:prstGeom>
        </p:spPr>
        <p:txBody>
          <a:bodyPr vert="horz" lIns="88214" tIns="44108" rIns="88214" bIns="44108" rtlCol="0" anchor="b"/>
          <a:lstStyle>
            <a:lvl1pPr algn="l" eaLnBrk="1" fontAlgn="auto" hangingPunct="1">
              <a:spcBef>
                <a:spcPts val="0"/>
              </a:spcBef>
              <a:spcAft>
                <a:spcPts val="0"/>
              </a:spcAft>
              <a:defRPr sz="1200">
                <a:latin typeface="+mn-lt"/>
                <a:cs typeface="+mn-cs"/>
              </a:defRPr>
            </a:lvl1pPr>
          </a:lstStyle>
          <a:p>
            <a:pPr>
              <a:defRPr/>
            </a:pPr>
            <a:endParaRPr lang="de-DE" sz="1000" dirty="0">
              <a:latin typeface="Arial" pitchFamily="34" charset="0"/>
              <a:cs typeface="Arial" pitchFamily="34" charset="0"/>
            </a:endParaRPr>
          </a:p>
        </p:txBody>
      </p:sp>
      <p:sp>
        <p:nvSpPr>
          <p:cNvPr id="5" name="Foliennummernplatzhalter 4"/>
          <p:cNvSpPr>
            <a:spLocks noGrp="1"/>
          </p:cNvSpPr>
          <p:nvPr>
            <p:ph type="sldNum" sz="quarter" idx="3"/>
          </p:nvPr>
        </p:nvSpPr>
        <p:spPr>
          <a:xfrm>
            <a:off x="3850295" y="9429306"/>
            <a:ext cx="2945862" cy="497333"/>
          </a:xfrm>
          <a:prstGeom prst="rect">
            <a:avLst/>
          </a:prstGeom>
        </p:spPr>
        <p:txBody>
          <a:bodyPr vert="horz" lIns="88214" tIns="44108" rIns="88214" bIns="44108" rtlCol="0" anchor="b"/>
          <a:lstStyle>
            <a:lvl1pPr algn="r" eaLnBrk="1" fontAlgn="auto" hangingPunct="1">
              <a:spcBef>
                <a:spcPts val="0"/>
              </a:spcBef>
              <a:spcAft>
                <a:spcPts val="0"/>
              </a:spcAft>
              <a:defRPr sz="1200">
                <a:latin typeface="+mn-lt"/>
                <a:cs typeface="+mn-cs"/>
              </a:defRPr>
            </a:lvl1pPr>
          </a:lstStyle>
          <a:p>
            <a:pPr>
              <a:defRPr/>
            </a:pPr>
            <a:fld id="{17CE6422-D4D7-4BF0-93C6-575FBEFD46CE}" type="slidenum">
              <a:rPr lang="de-DE" sz="1000">
                <a:latin typeface="Arial" pitchFamily="34" charset="0"/>
                <a:cs typeface="Arial" pitchFamily="34" charset="0"/>
              </a:rPr>
              <a:pPr>
                <a:defRPr/>
              </a:pPr>
              <a:t>‹N›</a:t>
            </a:fld>
            <a:endParaRPr lang="de-DE" sz="1000" dirty="0">
              <a:latin typeface="Arial" pitchFamily="34" charset="0"/>
              <a:cs typeface="Arial" pitchFamily="34" charset="0"/>
            </a:endParaRPr>
          </a:p>
        </p:txBody>
      </p:sp>
    </p:spTree>
    <p:extLst>
      <p:ext uri="{BB962C8B-B14F-4D97-AF65-F5344CB8AC3E}">
        <p14:creationId xmlns:p14="http://schemas.microsoft.com/office/powerpoint/2010/main" xmlns="" val="389568657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2"/>
            <a:ext cx="2945862" cy="497333"/>
          </a:xfrm>
          <a:prstGeom prst="rect">
            <a:avLst/>
          </a:prstGeom>
        </p:spPr>
        <p:txBody>
          <a:bodyPr vert="horz" lIns="88214" tIns="44108" rIns="88214" bIns="44108" rtlCol="0"/>
          <a:lstStyle>
            <a:lvl1pPr algn="l" eaLnBrk="1" fontAlgn="auto" hangingPunct="1">
              <a:spcBef>
                <a:spcPts val="0"/>
              </a:spcBef>
              <a:spcAft>
                <a:spcPts val="0"/>
              </a:spcAft>
              <a:defRPr sz="1000" dirty="0">
                <a:latin typeface="Arial" pitchFamily="34" charset="0"/>
                <a:cs typeface="Arial" pitchFamily="34" charset="0"/>
              </a:defRPr>
            </a:lvl1pPr>
          </a:lstStyle>
          <a:p>
            <a:pPr>
              <a:defRPr/>
            </a:pPr>
            <a:endParaRPr lang="de-DE" dirty="0"/>
          </a:p>
        </p:txBody>
      </p:sp>
      <p:sp>
        <p:nvSpPr>
          <p:cNvPr id="3" name="Datumsplatzhalter 2"/>
          <p:cNvSpPr>
            <a:spLocks noGrp="1"/>
          </p:cNvSpPr>
          <p:nvPr>
            <p:ph type="dt" idx="1"/>
          </p:nvPr>
        </p:nvSpPr>
        <p:spPr>
          <a:xfrm>
            <a:off x="3850295" y="2"/>
            <a:ext cx="2945862" cy="497333"/>
          </a:xfrm>
          <a:prstGeom prst="rect">
            <a:avLst/>
          </a:prstGeom>
        </p:spPr>
        <p:txBody>
          <a:bodyPr vert="horz" lIns="88214" tIns="44108" rIns="88214" bIns="44108" rtlCol="0"/>
          <a:lstStyle>
            <a:lvl1pPr algn="r" eaLnBrk="1" fontAlgn="auto" hangingPunct="1">
              <a:spcBef>
                <a:spcPts val="0"/>
              </a:spcBef>
              <a:spcAft>
                <a:spcPts val="0"/>
              </a:spcAft>
              <a:defRPr sz="1000" smtClean="0">
                <a:latin typeface="Arial" pitchFamily="34" charset="0"/>
                <a:cs typeface="Arial" pitchFamily="34" charset="0"/>
              </a:defRPr>
            </a:lvl1pPr>
          </a:lstStyle>
          <a:p>
            <a:pPr>
              <a:defRPr/>
            </a:pPr>
            <a:fld id="{3DCE796E-A459-4398-BCF0-8E0ABCA0A6C4}" type="datetimeFigureOut">
              <a:rPr lang="de-DE"/>
              <a:pPr>
                <a:defRPr/>
              </a:pPr>
              <a:t>09.07.2018</a:t>
            </a:fld>
            <a:endParaRPr lang="de-DE" dirty="0"/>
          </a:p>
        </p:txBody>
      </p:sp>
      <p:sp>
        <p:nvSpPr>
          <p:cNvPr id="4" name="Folienbildplatzhalter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88214" tIns="44108" rIns="88214" bIns="44108" rtlCol="0" anchor="ctr"/>
          <a:lstStyle/>
          <a:p>
            <a:pPr lvl="0"/>
            <a:endParaRPr lang="de-DE" noProof="0"/>
          </a:p>
        </p:txBody>
      </p:sp>
      <p:sp>
        <p:nvSpPr>
          <p:cNvPr id="5" name="Notizenplatzhalter 4"/>
          <p:cNvSpPr>
            <a:spLocks noGrp="1"/>
          </p:cNvSpPr>
          <p:nvPr>
            <p:ph type="body" sz="quarter" idx="3"/>
          </p:nvPr>
        </p:nvSpPr>
        <p:spPr>
          <a:xfrm>
            <a:off x="679464" y="4777782"/>
            <a:ext cx="5438748" cy="3907834"/>
          </a:xfrm>
          <a:prstGeom prst="rect">
            <a:avLst/>
          </a:prstGeom>
        </p:spPr>
        <p:txBody>
          <a:bodyPr vert="horz" lIns="88214" tIns="44108" rIns="88214" bIns="44108" rtlCol="0"/>
          <a:lstStyle/>
          <a:p>
            <a:pPr lvl="0"/>
            <a:r>
              <a:rPr lang="de-DE" noProof="0" dirty="0" smtClean="0"/>
              <a:t>Textmasterformat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endParaRPr lang="de-DE" noProof="0" dirty="0"/>
          </a:p>
        </p:txBody>
      </p:sp>
      <p:sp>
        <p:nvSpPr>
          <p:cNvPr id="6" name="Fußzeilenplatzhalter 5"/>
          <p:cNvSpPr>
            <a:spLocks noGrp="1"/>
          </p:cNvSpPr>
          <p:nvPr>
            <p:ph type="ftr" sz="quarter" idx="4"/>
          </p:nvPr>
        </p:nvSpPr>
        <p:spPr>
          <a:xfrm>
            <a:off x="0" y="9429306"/>
            <a:ext cx="2945862" cy="497333"/>
          </a:xfrm>
          <a:prstGeom prst="rect">
            <a:avLst/>
          </a:prstGeom>
        </p:spPr>
        <p:txBody>
          <a:bodyPr vert="horz" lIns="88214" tIns="44108" rIns="88214" bIns="44108" rtlCol="0" anchor="b"/>
          <a:lstStyle>
            <a:lvl1pPr algn="l" eaLnBrk="1" fontAlgn="auto" hangingPunct="1">
              <a:spcBef>
                <a:spcPts val="0"/>
              </a:spcBef>
              <a:spcAft>
                <a:spcPts val="0"/>
              </a:spcAft>
              <a:defRPr sz="1000" dirty="0">
                <a:latin typeface="Arial" pitchFamily="34" charset="0"/>
                <a:cs typeface="Arial" pitchFamily="34" charset="0"/>
              </a:defRPr>
            </a:lvl1pPr>
          </a:lstStyle>
          <a:p>
            <a:pPr>
              <a:defRPr/>
            </a:pPr>
            <a:endParaRPr lang="de-DE"/>
          </a:p>
        </p:txBody>
      </p:sp>
      <p:sp>
        <p:nvSpPr>
          <p:cNvPr id="7" name="Foliennummernplatzhalter 6"/>
          <p:cNvSpPr>
            <a:spLocks noGrp="1"/>
          </p:cNvSpPr>
          <p:nvPr>
            <p:ph type="sldNum" sz="quarter" idx="5"/>
          </p:nvPr>
        </p:nvSpPr>
        <p:spPr>
          <a:xfrm>
            <a:off x="3850295" y="9429306"/>
            <a:ext cx="2945862" cy="497333"/>
          </a:xfrm>
          <a:prstGeom prst="rect">
            <a:avLst/>
          </a:prstGeom>
        </p:spPr>
        <p:txBody>
          <a:bodyPr vert="horz" lIns="88214" tIns="44108" rIns="88214" bIns="44108" rtlCol="0" anchor="b"/>
          <a:lstStyle>
            <a:lvl1pPr algn="r" eaLnBrk="1" fontAlgn="auto" hangingPunct="1">
              <a:spcBef>
                <a:spcPts val="0"/>
              </a:spcBef>
              <a:spcAft>
                <a:spcPts val="0"/>
              </a:spcAft>
              <a:defRPr sz="1000" smtClean="0">
                <a:latin typeface="Arial" pitchFamily="34" charset="0"/>
                <a:cs typeface="Arial" pitchFamily="34" charset="0"/>
              </a:defRPr>
            </a:lvl1pPr>
          </a:lstStyle>
          <a:p>
            <a:pPr>
              <a:defRPr/>
            </a:pPr>
            <a:fld id="{FE85D318-9267-429C-B544-F2E2AF7D0669}" type="slidenum">
              <a:rPr lang="de-DE"/>
              <a:pPr>
                <a:defRPr/>
              </a:pPr>
              <a:t>‹N›</a:t>
            </a:fld>
            <a:endParaRPr lang="de-DE" dirty="0"/>
          </a:p>
        </p:txBody>
      </p:sp>
    </p:spTree>
    <p:extLst>
      <p:ext uri="{BB962C8B-B14F-4D97-AF65-F5344CB8AC3E}">
        <p14:creationId xmlns:p14="http://schemas.microsoft.com/office/powerpoint/2010/main" xmlns="" val="1580643937"/>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1pPr>
    <a:lvl2pPr marL="457200"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2pPr>
    <a:lvl3pPr marL="914400"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3pPr>
    <a:lvl4pPr marL="1371600"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4pPr>
    <a:lvl5pPr marL="1828800"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lienbildplatzhalter 1"/>
          <p:cNvSpPr>
            <a:spLocks noGrp="1" noRot="1" noChangeAspect="1" noTextEdit="1"/>
          </p:cNvSpPr>
          <p:nvPr>
            <p:ph type="sldImg"/>
          </p:nvPr>
        </p:nvSpPr>
        <p:spPr bwMode="auto">
          <a:noFill/>
          <a:ln>
            <a:solidFill>
              <a:srgbClr val="000000"/>
            </a:solidFill>
            <a:miter lim="800000"/>
            <a:headEnd/>
            <a:tailEnd/>
          </a:ln>
        </p:spPr>
      </p:sp>
      <p:sp>
        <p:nvSpPr>
          <p:cNvPr id="27651"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ltLang="de-DE"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_1/3 Farbe">
    <p:spTree>
      <p:nvGrpSpPr>
        <p:cNvPr id="1" name=""/>
        <p:cNvGrpSpPr/>
        <p:nvPr/>
      </p:nvGrpSpPr>
      <p:grpSpPr>
        <a:xfrm>
          <a:off x="0" y="0"/>
          <a:ext cx="0" cy="0"/>
          <a:chOff x="0" y="0"/>
          <a:chExt cx="0" cy="0"/>
        </a:xfrm>
      </p:grpSpPr>
      <p:sp>
        <p:nvSpPr>
          <p:cNvPr id="4" name="Rechteck 3"/>
          <p:cNvSpPr/>
          <p:nvPr userDrawn="1"/>
        </p:nvSpPr>
        <p:spPr>
          <a:xfrm>
            <a:off x="0" y="0"/>
            <a:ext cx="9144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fontAlgn="auto">
              <a:spcBef>
                <a:spcPts val="0"/>
              </a:spcBef>
              <a:spcAft>
                <a:spcPts val="0"/>
              </a:spcAft>
              <a:defRPr/>
            </a:pPr>
            <a:endParaRPr lang="de-DE">
              <a:solidFill>
                <a:schemeClr val="bg1"/>
              </a:solidFill>
            </a:endParaRPr>
          </a:p>
        </p:txBody>
      </p:sp>
      <p:pic>
        <p:nvPicPr>
          <p:cNvPr id="7" name="Grafik 7"/>
          <p:cNvPicPr>
            <a:picLocks noChangeAspect="1"/>
          </p:cNvPicPr>
          <p:nvPr userDrawn="1"/>
        </p:nvPicPr>
        <p:blipFill>
          <a:blip r:embed="rId2" cstate="print"/>
          <a:srcRect/>
          <a:stretch>
            <a:fillRect/>
          </a:stretch>
        </p:blipFill>
        <p:spPr bwMode="auto">
          <a:xfrm>
            <a:off x="7204075" y="6043613"/>
            <a:ext cx="1779588" cy="814387"/>
          </a:xfrm>
          <a:prstGeom prst="rect">
            <a:avLst/>
          </a:prstGeom>
          <a:noFill/>
          <a:ln w="9525">
            <a:noFill/>
            <a:miter lim="800000"/>
            <a:headEnd/>
            <a:tailEnd/>
          </a:ln>
        </p:spPr>
      </p:pic>
      <p:sp>
        <p:nvSpPr>
          <p:cNvPr id="8" name="Textfeld 7"/>
          <p:cNvSpPr txBox="1"/>
          <p:nvPr userDrawn="1"/>
        </p:nvSpPr>
        <p:spPr>
          <a:xfrm>
            <a:off x="-1820863" y="531813"/>
            <a:ext cx="1641475" cy="1169987"/>
          </a:xfrm>
          <a:prstGeom prst="rect">
            <a:avLst/>
          </a:prstGeom>
          <a:noFill/>
        </p:spPr>
        <p:txBody>
          <a:bodyPr>
            <a:spAutoFit/>
          </a:bodyPr>
          <a:lstStyle/>
          <a:p>
            <a:pPr fontAlgn="auto">
              <a:spcBef>
                <a:spcPts val="0"/>
              </a:spcBef>
              <a:spcAft>
                <a:spcPts val="0"/>
              </a:spcAft>
              <a:defRPr/>
            </a:pPr>
            <a:r>
              <a:rPr lang="de-DE" sz="1000" b="1" dirty="0">
                <a:latin typeface="+mn-lt"/>
                <a:cs typeface="+mn-cs"/>
              </a:rPr>
              <a:t>Institutslogo:</a:t>
            </a:r>
          </a:p>
          <a:p>
            <a:pPr marL="171450" indent="-171450" fontAlgn="auto">
              <a:spcBef>
                <a:spcPts val="0"/>
              </a:spcBef>
              <a:spcAft>
                <a:spcPts val="0"/>
              </a:spcAft>
              <a:buFontTx/>
              <a:buChar char="-"/>
              <a:defRPr/>
            </a:pPr>
            <a:r>
              <a:rPr lang="de-DE" sz="1000" dirty="0">
                <a:latin typeface="+mn-lt"/>
                <a:cs typeface="+mn-cs"/>
              </a:rPr>
              <a:t>Dateiformat: PNG in RGB</a:t>
            </a:r>
          </a:p>
          <a:p>
            <a:pPr marL="171450" indent="-171450" fontAlgn="auto">
              <a:spcBef>
                <a:spcPts val="0"/>
              </a:spcBef>
              <a:spcAft>
                <a:spcPts val="0"/>
              </a:spcAft>
              <a:buFontTx/>
              <a:buChar char="-"/>
              <a:defRPr/>
            </a:pPr>
            <a:r>
              <a:rPr lang="de-DE" sz="1000" dirty="0">
                <a:latin typeface="+mn-lt"/>
                <a:cs typeface="+mn-cs"/>
              </a:rPr>
              <a:t>Skalieren auf</a:t>
            </a:r>
          </a:p>
          <a:p>
            <a:pPr fontAlgn="auto">
              <a:spcBef>
                <a:spcPts val="0"/>
              </a:spcBef>
              <a:spcAft>
                <a:spcPts val="0"/>
              </a:spcAft>
              <a:defRPr/>
            </a:pPr>
            <a:r>
              <a:rPr lang="de-DE" sz="1000" dirty="0">
                <a:latin typeface="+mn-lt"/>
                <a:cs typeface="+mn-cs"/>
              </a:rPr>
              <a:t>     Höhe: 2,26 cm</a:t>
            </a:r>
          </a:p>
          <a:p>
            <a:pPr fontAlgn="auto">
              <a:spcBef>
                <a:spcPts val="0"/>
              </a:spcBef>
              <a:spcAft>
                <a:spcPts val="0"/>
              </a:spcAft>
              <a:defRPr/>
            </a:pPr>
            <a:r>
              <a:rPr lang="de-DE" sz="1000" dirty="0">
                <a:latin typeface="+mn-lt"/>
                <a:cs typeface="+mn-cs"/>
              </a:rPr>
              <a:t>     (Breite variiert je nach   </a:t>
            </a:r>
          </a:p>
          <a:p>
            <a:pPr fontAlgn="auto">
              <a:spcBef>
                <a:spcPts val="0"/>
              </a:spcBef>
              <a:spcAft>
                <a:spcPts val="0"/>
              </a:spcAft>
              <a:defRPr/>
            </a:pPr>
            <a:r>
              <a:rPr lang="de-DE" sz="1000" dirty="0">
                <a:latin typeface="+mn-lt"/>
                <a:cs typeface="+mn-cs"/>
              </a:rPr>
              <a:t>     Schutzraum)</a:t>
            </a:r>
          </a:p>
        </p:txBody>
      </p:sp>
      <p:sp>
        <p:nvSpPr>
          <p:cNvPr id="5" name="Title 1"/>
          <p:cNvSpPr>
            <a:spLocks noGrp="1"/>
          </p:cNvSpPr>
          <p:nvPr>
            <p:ph type="ctrTitle"/>
          </p:nvPr>
        </p:nvSpPr>
        <p:spPr>
          <a:xfrm>
            <a:off x="288000" y="2487600"/>
            <a:ext cx="8568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smtClean="0"/>
              <a:t>Titelmasterformat durch Klicken bearbeiten</a:t>
            </a:r>
            <a:endParaRPr lang="en-US" dirty="0"/>
          </a:p>
        </p:txBody>
      </p:sp>
      <p:sp>
        <p:nvSpPr>
          <p:cNvPr id="6" name="Subtitle 2"/>
          <p:cNvSpPr>
            <a:spLocks noGrp="1"/>
          </p:cNvSpPr>
          <p:nvPr>
            <p:ph type="subTitle" idx="1"/>
          </p:nvPr>
        </p:nvSpPr>
        <p:spPr>
          <a:xfrm>
            <a:off x="288000" y="2980800"/>
            <a:ext cx="8568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en-US" dirty="0"/>
          </a:p>
        </p:txBody>
      </p:sp>
      <p:sp>
        <p:nvSpPr>
          <p:cNvPr id="10"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
        <p:nvSpPr>
          <p:cNvPr id="9" name="Rettangolo 8"/>
          <p:cNvSpPr/>
          <p:nvPr userDrawn="1"/>
        </p:nvSpPr>
        <p:spPr>
          <a:xfrm>
            <a:off x="287338" y="6227763"/>
            <a:ext cx="2998778"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userDrawn="1"/>
        </p:nvSpPr>
        <p:spPr>
          <a:xfrm>
            <a:off x="785787" y="6328341"/>
            <a:ext cx="3571900" cy="369332"/>
          </a:xfrm>
          <a:prstGeom prst="rect">
            <a:avLst/>
          </a:prstGeom>
          <a:noFill/>
        </p:spPr>
        <p:txBody>
          <a:bodyPr wrap="square" rtlCol="0">
            <a:spAutoFit/>
          </a:bodyPr>
          <a:lstStyle/>
          <a:p>
            <a:r>
              <a:rPr lang="it-IT" sz="900" b="1" dirty="0" err="1" smtClean="0">
                <a:solidFill>
                  <a:schemeClr val="tx2"/>
                </a:solidFill>
              </a:rPr>
              <a:t>Lehrstuhl</a:t>
            </a:r>
            <a:r>
              <a:rPr lang="it-IT" sz="900" b="1" dirty="0" smtClean="0">
                <a:solidFill>
                  <a:schemeClr val="tx2"/>
                </a:solidFill>
              </a:rPr>
              <a:t> </a:t>
            </a:r>
            <a:r>
              <a:rPr lang="it-IT" sz="900" b="1" dirty="0" err="1" smtClean="0">
                <a:solidFill>
                  <a:schemeClr val="tx2"/>
                </a:solidFill>
              </a:rPr>
              <a:t>für</a:t>
            </a:r>
            <a:r>
              <a:rPr lang="it-IT" sz="900" b="1" dirty="0" smtClean="0">
                <a:solidFill>
                  <a:schemeClr val="tx2"/>
                </a:solidFill>
              </a:rPr>
              <a:t> </a:t>
            </a:r>
            <a:r>
              <a:rPr lang="it-IT" sz="900" b="1" dirty="0" err="1" smtClean="0">
                <a:solidFill>
                  <a:schemeClr val="tx2"/>
                </a:solidFill>
              </a:rPr>
              <a:t>Energieeffizientes</a:t>
            </a:r>
            <a:r>
              <a:rPr lang="it-IT" sz="900" b="1" dirty="0" smtClean="0">
                <a:solidFill>
                  <a:schemeClr val="tx2"/>
                </a:solidFill>
              </a:rPr>
              <a:t> </a:t>
            </a:r>
            <a:r>
              <a:rPr lang="it-IT" sz="900" b="1" dirty="0" err="1" smtClean="0">
                <a:solidFill>
                  <a:schemeClr val="tx2"/>
                </a:solidFill>
              </a:rPr>
              <a:t>Bauen</a:t>
            </a:r>
            <a:endParaRPr lang="it-IT" sz="900" b="1" dirty="0" smtClean="0">
              <a:solidFill>
                <a:schemeClr val="tx2"/>
              </a:solidFill>
            </a:endParaRPr>
          </a:p>
          <a:p>
            <a:r>
              <a:rPr lang="it-IT" sz="900" dirty="0" err="1" smtClean="0">
                <a:solidFill>
                  <a:schemeClr val="tx2">
                    <a:lumMod val="40000"/>
                    <a:lumOff val="60000"/>
                  </a:schemeClr>
                </a:solidFill>
              </a:rPr>
              <a:t>Fakultät</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für</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2" name="Immagine 11" descr="e3d logo.jpg"/>
          <p:cNvPicPr>
            <a:picLocks noChangeAspect="1"/>
          </p:cNvPicPr>
          <p:nvPr userDrawn="1"/>
        </p:nvPicPr>
        <p:blipFill>
          <a:blip r:embed="rId3" cstate="print"/>
          <a:stretch>
            <a:fillRect/>
          </a:stretch>
        </p:blipFill>
        <p:spPr>
          <a:xfrm>
            <a:off x="6322231" y="6328341"/>
            <a:ext cx="785818" cy="359910"/>
          </a:xfrm>
          <a:prstGeom prst="rect">
            <a:avLst/>
          </a:prstGeom>
        </p:spPr>
      </p:pic>
      <p:cxnSp>
        <p:nvCxnSpPr>
          <p:cNvPr id="13" name="Connettore 1 12"/>
          <p:cNvCxnSpPr/>
          <p:nvPr userDrawn="1"/>
        </p:nvCxnSpPr>
        <p:spPr>
          <a:xfrm rot="10800000">
            <a:off x="0" y="6143644"/>
            <a:ext cx="9144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_Diagramm">
    <p:spTree>
      <p:nvGrpSpPr>
        <p:cNvPr id="1" name=""/>
        <p:cNvGrpSpPr/>
        <p:nvPr/>
      </p:nvGrpSpPr>
      <p:grpSpPr>
        <a:xfrm>
          <a:off x="0" y="0"/>
          <a:ext cx="0" cy="0"/>
          <a:chOff x="0" y="0"/>
          <a:chExt cx="0" cy="0"/>
        </a:xfrm>
      </p:grpSpPr>
      <p:sp>
        <p:nvSpPr>
          <p:cNvPr id="2" name="Title 1"/>
          <p:cNvSpPr>
            <a:spLocks noGrp="1"/>
          </p:cNvSpPr>
          <p:nvPr>
            <p:ph type="title"/>
          </p:nvPr>
        </p:nvSpPr>
        <p:spPr>
          <a:xfrm>
            <a:off x="288000" y="201600"/>
            <a:ext cx="8568000" cy="543600"/>
          </a:xfrm>
          <a:prstGeom prst="rect">
            <a:avLst/>
          </a:prstGeom>
        </p:spPr>
        <p:txBody>
          <a:bodyPr lIns="0" tIns="0" rIns="0" bIns="0" anchor="b" anchorCtr="0"/>
          <a:lstStyle>
            <a:lvl1pPr algn="l">
              <a:defRPr sz="2000" b="1">
                <a:solidFill>
                  <a:schemeClr val="tx2"/>
                </a:solidFill>
              </a:defRPr>
            </a:lvl1pPr>
          </a:lstStyle>
          <a:p>
            <a:r>
              <a:rPr lang="de-DE" smtClean="0"/>
              <a:t>Titelmasterformat durch Klicken bearbeiten</a:t>
            </a:r>
            <a:endParaRPr lang="en-US" dirty="0"/>
          </a:p>
        </p:txBody>
      </p:sp>
      <p:sp>
        <p:nvSpPr>
          <p:cNvPr id="12" name="Textplatzhalter 24"/>
          <p:cNvSpPr>
            <a:spLocks noGrp="1"/>
          </p:cNvSpPr>
          <p:nvPr>
            <p:ph type="body" sz="quarter" idx="11"/>
          </p:nvPr>
        </p:nvSpPr>
        <p:spPr>
          <a:xfrm>
            <a:off x="288000" y="1152000"/>
            <a:ext cx="8569325"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smtClean="0"/>
              <a:t>Textmasterformat bearbeiten</a:t>
            </a:r>
          </a:p>
        </p:txBody>
      </p:sp>
      <p:sp>
        <p:nvSpPr>
          <p:cNvPr id="9" name="Diagrammplatzhalter 8"/>
          <p:cNvSpPr>
            <a:spLocks noGrp="1"/>
          </p:cNvSpPr>
          <p:nvPr>
            <p:ph type="chart" sz="quarter" idx="13"/>
          </p:nvPr>
        </p:nvSpPr>
        <p:spPr>
          <a:xfrm>
            <a:off x="287338" y="1684800"/>
            <a:ext cx="8569325" cy="3632200"/>
          </a:xfrm>
          <a:prstGeom prst="rect">
            <a:avLst/>
          </a:prstGeom>
        </p:spPr>
        <p:txBody>
          <a:bodyPr lIns="0" tIns="0" rIns="0" bIns="0"/>
          <a:lstStyle/>
          <a:p>
            <a:pPr lvl="0"/>
            <a:r>
              <a:rPr lang="de-DE" noProof="0" smtClean="0"/>
              <a:t>Diagramm durch Klicken auf Symbol hinzufügen</a:t>
            </a:r>
            <a:endParaRPr lang="de-DE" noProof="0"/>
          </a:p>
        </p:txBody>
      </p:sp>
      <p:sp>
        <p:nvSpPr>
          <p:cNvPr id="6"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
        <p:nvSpPr>
          <p:cNvPr id="7" name="Rettangolo 6"/>
          <p:cNvSpPr/>
          <p:nvPr userDrawn="1"/>
        </p:nvSpPr>
        <p:spPr>
          <a:xfrm>
            <a:off x="287338" y="6227763"/>
            <a:ext cx="2998778"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p:cNvSpPr txBox="1"/>
          <p:nvPr userDrawn="1"/>
        </p:nvSpPr>
        <p:spPr>
          <a:xfrm>
            <a:off x="785787" y="6328341"/>
            <a:ext cx="3571900" cy="369332"/>
          </a:xfrm>
          <a:prstGeom prst="rect">
            <a:avLst/>
          </a:prstGeom>
          <a:noFill/>
        </p:spPr>
        <p:txBody>
          <a:bodyPr wrap="square" rtlCol="0">
            <a:spAutoFit/>
          </a:bodyPr>
          <a:lstStyle/>
          <a:p>
            <a:r>
              <a:rPr lang="it-IT" sz="900" b="1" dirty="0" err="1" smtClean="0">
                <a:solidFill>
                  <a:schemeClr val="tx2"/>
                </a:solidFill>
              </a:rPr>
              <a:t>Lehrstuhl</a:t>
            </a:r>
            <a:r>
              <a:rPr lang="it-IT" sz="900" b="1" dirty="0" smtClean="0">
                <a:solidFill>
                  <a:schemeClr val="tx2"/>
                </a:solidFill>
              </a:rPr>
              <a:t> </a:t>
            </a:r>
            <a:r>
              <a:rPr lang="it-IT" sz="900" b="1" dirty="0" err="1" smtClean="0">
                <a:solidFill>
                  <a:schemeClr val="tx2"/>
                </a:solidFill>
              </a:rPr>
              <a:t>für</a:t>
            </a:r>
            <a:r>
              <a:rPr lang="it-IT" sz="900" b="1" dirty="0" smtClean="0">
                <a:solidFill>
                  <a:schemeClr val="tx2"/>
                </a:solidFill>
              </a:rPr>
              <a:t> </a:t>
            </a:r>
            <a:r>
              <a:rPr lang="it-IT" sz="900" b="1" dirty="0" err="1" smtClean="0">
                <a:solidFill>
                  <a:schemeClr val="tx2"/>
                </a:solidFill>
              </a:rPr>
              <a:t>Energieeffizientes</a:t>
            </a:r>
            <a:r>
              <a:rPr lang="it-IT" sz="900" b="1" dirty="0" smtClean="0">
                <a:solidFill>
                  <a:schemeClr val="tx2"/>
                </a:solidFill>
              </a:rPr>
              <a:t> </a:t>
            </a:r>
            <a:r>
              <a:rPr lang="it-IT" sz="900" b="1" dirty="0" err="1" smtClean="0">
                <a:solidFill>
                  <a:schemeClr val="tx2"/>
                </a:solidFill>
              </a:rPr>
              <a:t>Bauen</a:t>
            </a:r>
            <a:endParaRPr lang="it-IT" sz="900" b="1" dirty="0" smtClean="0">
              <a:solidFill>
                <a:schemeClr val="tx2"/>
              </a:solidFill>
            </a:endParaRPr>
          </a:p>
          <a:p>
            <a:r>
              <a:rPr lang="it-IT" sz="900" dirty="0" err="1" smtClean="0">
                <a:solidFill>
                  <a:schemeClr val="tx2">
                    <a:lumMod val="40000"/>
                    <a:lumOff val="60000"/>
                  </a:schemeClr>
                </a:solidFill>
              </a:rPr>
              <a:t>Fakultät</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für</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0" name="Immagine 9" descr="e3d logo.jpg"/>
          <p:cNvPicPr>
            <a:picLocks noChangeAspect="1"/>
          </p:cNvPicPr>
          <p:nvPr userDrawn="1"/>
        </p:nvPicPr>
        <p:blipFill>
          <a:blip r:embed="rId2" cstate="print"/>
          <a:stretch>
            <a:fillRect/>
          </a:stretch>
        </p:blipFill>
        <p:spPr>
          <a:xfrm>
            <a:off x="6322231" y="6328341"/>
            <a:ext cx="785818" cy="359910"/>
          </a:xfrm>
          <a:prstGeom prst="rect">
            <a:avLst/>
          </a:prstGeom>
        </p:spPr>
      </p:pic>
      <p:cxnSp>
        <p:nvCxnSpPr>
          <p:cNvPr id="11" name="Connettore 1 10"/>
          <p:cNvCxnSpPr/>
          <p:nvPr userDrawn="1"/>
        </p:nvCxnSpPr>
        <p:spPr>
          <a:xfrm rot="10800000">
            <a:off x="0" y="6143644"/>
            <a:ext cx="9144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pic>
        <p:nvPicPr>
          <p:cNvPr id="4" name="Grafik 6"/>
          <p:cNvPicPr>
            <a:picLocks noChangeAspect="1"/>
          </p:cNvPicPr>
          <p:nvPr userDrawn="1"/>
        </p:nvPicPr>
        <p:blipFill>
          <a:blip r:embed="rId2" cstate="print"/>
          <a:srcRect/>
          <a:stretch>
            <a:fillRect/>
          </a:stretch>
        </p:blipFill>
        <p:spPr bwMode="auto">
          <a:xfrm>
            <a:off x="7204075" y="6043613"/>
            <a:ext cx="1779588" cy="814387"/>
          </a:xfrm>
          <a:prstGeom prst="rect">
            <a:avLst/>
          </a:prstGeom>
          <a:noFill/>
          <a:ln w="9525">
            <a:noFill/>
            <a:miter lim="800000"/>
            <a:headEnd/>
            <a:tailEnd/>
          </a:ln>
        </p:spPr>
      </p:pic>
      <p:sp>
        <p:nvSpPr>
          <p:cNvPr id="5" name="Title 1"/>
          <p:cNvSpPr txBox="1">
            <a:spLocks/>
          </p:cNvSpPr>
          <p:nvPr userDrawn="1"/>
        </p:nvSpPr>
        <p:spPr>
          <a:xfrm>
            <a:off x="287338" y="2487613"/>
            <a:ext cx="8569325" cy="1079500"/>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de-DE" dirty="0" smtClean="0"/>
              <a:t>Vielen Dank</a:t>
            </a:r>
            <a:br>
              <a:rPr lang="de-DE" dirty="0" smtClean="0"/>
            </a:br>
            <a:r>
              <a:rPr lang="de-DE" dirty="0" smtClean="0"/>
              <a:t>für Ihre Aufmerksamkeit</a:t>
            </a:r>
            <a:endParaRPr lang="en-US" dirty="0"/>
          </a:p>
        </p:txBody>
      </p:sp>
      <p:sp>
        <p:nvSpPr>
          <p:cNvPr id="9" name="Textplatzhalter 24"/>
          <p:cNvSpPr>
            <a:spLocks noGrp="1"/>
          </p:cNvSpPr>
          <p:nvPr>
            <p:ph type="body" sz="quarter" idx="11"/>
          </p:nvPr>
        </p:nvSpPr>
        <p:spPr>
          <a:xfrm>
            <a:off x="288000" y="3988800"/>
            <a:ext cx="8569325"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smtClean="0"/>
              <a:t>Textmasterformat bearbeiten</a:t>
            </a:r>
          </a:p>
        </p:txBody>
      </p:sp>
      <p:sp>
        <p:nvSpPr>
          <p:cNvPr id="7"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
        <p:nvSpPr>
          <p:cNvPr id="8" name="CasellaDiTesto 7"/>
          <p:cNvSpPr txBox="1"/>
          <p:nvPr userDrawn="1"/>
        </p:nvSpPr>
        <p:spPr>
          <a:xfrm>
            <a:off x="785787" y="6328341"/>
            <a:ext cx="3571900" cy="369332"/>
          </a:xfrm>
          <a:prstGeom prst="rect">
            <a:avLst/>
          </a:prstGeom>
          <a:noFill/>
        </p:spPr>
        <p:txBody>
          <a:bodyPr wrap="square" rtlCol="0">
            <a:spAutoFit/>
          </a:bodyPr>
          <a:lstStyle/>
          <a:p>
            <a:r>
              <a:rPr lang="it-IT" sz="900" b="1" dirty="0" err="1" smtClean="0">
                <a:solidFill>
                  <a:schemeClr val="tx2"/>
                </a:solidFill>
              </a:rPr>
              <a:t>Lehrstuhl</a:t>
            </a:r>
            <a:r>
              <a:rPr lang="it-IT" sz="900" b="1" dirty="0" smtClean="0">
                <a:solidFill>
                  <a:schemeClr val="tx2"/>
                </a:solidFill>
              </a:rPr>
              <a:t> </a:t>
            </a:r>
            <a:r>
              <a:rPr lang="it-IT" sz="900" b="1" dirty="0" err="1" smtClean="0">
                <a:solidFill>
                  <a:schemeClr val="tx2"/>
                </a:solidFill>
              </a:rPr>
              <a:t>für</a:t>
            </a:r>
            <a:r>
              <a:rPr lang="it-IT" sz="900" b="1" dirty="0" smtClean="0">
                <a:solidFill>
                  <a:schemeClr val="tx2"/>
                </a:solidFill>
              </a:rPr>
              <a:t> </a:t>
            </a:r>
            <a:r>
              <a:rPr lang="it-IT" sz="900" b="1" dirty="0" err="1" smtClean="0">
                <a:solidFill>
                  <a:schemeClr val="tx2"/>
                </a:solidFill>
              </a:rPr>
              <a:t>Energieeffizientes</a:t>
            </a:r>
            <a:r>
              <a:rPr lang="it-IT" sz="900" b="1" dirty="0" smtClean="0">
                <a:solidFill>
                  <a:schemeClr val="tx2"/>
                </a:solidFill>
              </a:rPr>
              <a:t> </a:t>
            </a:r>
            <a:r>
              <a:rPr lang="it-IT" sz="900" b="1" dirty="0" err="1" smtClean="0">
                <a:solidFill>
                  <a:schemeClr val="tx2"/>
                </a:solidFill>
              </a:rPr>
              <a:t>Bauen</a:t>
            </a:r>
            <a:endParaRPr lang="it-IT" sz="900" b="1" dirty="0" smtClean="0">
              <a:solidFill>
                <a:schemeClr val="tx2"/>
              </a:solidFill>
            </a:endParaRPr>
          </a:p>
          <a:p>
            <a:r>
              <a:rPr lang="it-IT" sz="900" dirty="0" err="1" smtClean="0">
                <a:solidFill>
                  <a:schemeClr val="tx2">
                    <a:lumMod val="40000"/>
                    <a:lumOff val="60000"/>
                  </a:schemeClr>
                </a:solidFill>
              </a:rPr>
              <a:t>Fakultät</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für</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0" name="Immagine 9" descr="e3d logo.jpg"/>
          <p:cNvPicPr>
            <a:picLocks noChangeAspect="1"/>
          </p:cNvPicPr>
          <p:nvPr userDrawn="1"/>
        </p:nvPicPr>
        <p:blipFill>
          <a:blip r:embed="rId3" cstate="print"/>
          <a:stretch>
            <a:fillRect/>
          </a:stretch>
        </p:blipFill>
        <p:spPr>
          <a:xfrm>
            <a:off x="6322231" y="6328341"/>
            <a:ext cx="785818" cy="359910"/>
          </a:xfrm>
          <a:prstGeom prst="rect">
            <a:avLst/>
          </a:prstGeom>
        </p:spPr>
      </p:pic>
      <p:cxnSp>
        <p:nvCxnSpPr>
          <p:cNvPr id="11" name="Connettore 1 10"/>
          <p:cNvCxnSpPr/>
          <p:nvPr userDrawn="1"/>
        </p:nvCxnSpPr>
        <p:spPr>
          <a:xfrm rot="10800000">
            <a:off x="0" y="6143644"/>
            <a:ext cx="9144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_1/3 Foto">
    <p:spTree>
      <p:nvGrpSpPr>
        <p:cNvPr id="1" name=""/>
        <p:cNvGrpSpPr/>
        <p:nvPr/>
      </p:nvGrpSpPr>
      <p:grpSpPr>
        <a:xfrm>
          <a:off x="0" y="0"/>
          <a:ext cx="0" cy="0"/>
          <a:chOff x="0" y="0"/>
          <a:chExt cx="0" cy="0"/>
        </a:xfrm>
      </p:grpSpPr>
      <p:pic>
        <p:nvPicPr>
          <p:cNvPr id="4" name="Grafik 6"/>
          <p:cNvPicPr>
            <a:picLocks noChangeAspect="1"/>
          </p:cNvPicPr>
          <p:nvPr userDrawn="1"/>
        </p:nvPicPr>
        <p:blipFill>
          <a:blip r:embed="rId2" cstate="print"/>
          <a:srcRect t="48967" b="13242"/>
          <a:stretch>
            <a:fillRect/>
          </a:stretch>
        </p:blipFill>
        <p:spPr bwMode="auto">
          <a:xfrm>
            <a:off x="0" y="0"/>
            <a:ext cx="9144000" cy="2303463"/>
          </a:xfrm>
          <a:prstGeom prst="rect">
            <a:avLst/>
          </a:prstGeom>
          <a:noFill/>
          <a:ln w="9525">
            <a:noFill/>
            <a:miter lim="800000"/>
            <a:headEnd/>
            <a:tailEnd/>
          </a:ln>
        </p:spPr>
      </p:pic>
      <p:sp>
        <p:nvSpPr>
          <p:cNvPr id="7" name="Textfeld 6"/>
          <p:cNvSpPr txBox="1"/>
          <p:nvPr userDrawn="1"/>
        </p:nvSpPr>
        <p:spPr>
          <a:xfrm>
            <a:off x="-1820863" y="506413"/>
            <a:ext cx="1641475" cy="1169987"/>
          </a:xfrm>
          <a:prstGeom prst="rect">
            <a:avLst/>
          </a:prstGeom>
          <a:noFill/>
        </p:spPr>
        <p:txBody>
          <a:bodyPr>
            <a:spAutoFit/>
          </a:bodyPr>
          <a:lstStyle/>
          <a:p>
            <a:pPr fontAlgn="auto">
              <a:spcBef>
                <a:spcPts val="0"/>
              </a:spcBef>
              <a:spcAft>
                <a:spcPts val="0"/>
              </a:spcAft>
              <a:defRPr/>
            </a:pPr>
            <a:r>
              <a:rPr lang="de-DE" sz="1000" b="1" dirty="0">
                <a:latin typeface="+mn-lt"/>
                <a:cs typeface="+mn-cs"/>
              </a:rPr>
              <a:t>Bild zuschneiden unter:</a:t>
            </a:r>
          </a:p>
          <a:p>
            <a:pPr marL="171450" indent="-171450" fontAlgn="auto">
              <a:spcBef>
                <a:spcPts val="0"/>
              </a:spcBef>
              <a:spcAft>
                <a:spcPts val="0"/>
              </a:spcAft>
              <a:buFontTx/>
              <a:buChar char="-"/>
              <a:defRPr/>
            </a:pPr>
            <a:r>
              <a:rPr lang="de-DE" sz="1000" dirty="0">
                <a:latin typeface="+mn-lt"/>
                <a:cs typeface="+mn-cs"/>
              </a:rPr>
              <a:t>Format</a:t>
            </a:r>
          </a:p>
          <a:p>
            <a:pPr marL="171450" indent="-171450" fontAlgn="auto">
              <a:spcBef>
                <a:spcPts val="0"/>
              </a:spcBef>
              <a:spcAft>
                <a:spcPts val="0"/>
              </a:spcAft>
              <a:buFontTx/>
              <a:buChar char="-"/>
              <a:defRPr/>
            </a:pPr>
            <a:r>
              <a:rPr lang="de-DE" sz="1000" dirty="0">
                <a:latin typeface="+mn-lt"/>
                <a:cs typeface="+mn-cs"/>
              </a:rPr>
              <a:t>Zuschneiden</a:t>
            </a:r>
          </a:p>
          <a:p>
            <a:pPr marL="171450" indent="-171450" fontAlgn="auto">
              <a:spcBef>
                <a:spcPts val="0"/>
              </a:spcBef>
              <a:spcAft>
                <a:spcPts val="0"/>
              </a:spcAft>
              <a:buFontTx/>
              <a:buChar char="-"/>
              <a:defRPr/>
            </a:pPr>
            <a:r>
              <a:rPr lang="de-DE" sz="1000" dirty="0" err="1">
                <a:latin typeface="+mn-lt"/>
                <a:cs typeface="+mn-cs"/>
              </a:rPr>
              <a:t>Zuschneidewerkzeug</a:t>
            </a:r>
            <a:r>
              <a:rPr lang="de-DE" sz="1000" dirty="0">
                <a:latin typeface="+mn-lt"/>
                <a:cs typeface="+mn-cs"/>
              </a:rPr>
              <a:t> horizontal bis zur ersten oder zweiten Linie ziehen</a:t>
            </a:r>
          </a:p>
        </p:txBody>
      </p:sp>
      <p:pic>
        <p:nvPicPr>
          <p:cNvPr id="8" name="Grafik 6"/>
          <p:cNvPicPr>
            <a:picLocks noChangeAspect="1"/>
          </p:cNvPicPr>
          <p:nvPr userDrawn="1"/>
        </p:nvPicPr>
        <p:blipFill>
          <a:blip r:embed="rId3" cstate="print"/>
          <a:srcRect/>
          <a:stretch>
            <a:fillRect/>
          </a:stretch>
        </p:blipFill>
        <p:spPr bwMode="auto">
          <a:xfrm>
            <a:off x="7204075" y="6043613"/>
            <a:ext cx="1779588" cy="814387"/>
          </a:xfrm>
          <a:prstGeom prst="rect">
            <a:avLst/>
          </a:prstGeom>
          <a:noFill/>
          <a:ln w="9525">
            <a:noFill/>
            <a:miter lim="800000"/>
            <a:headEnd/>
            <a:tailEnd/>
          </a:ln>
        </p:spPr>
      </p:pic>
      <p:sp>
        <p:nvSpPr>
          <p:cNvPr id="5" name="Title 1"/>
          <p:cNvSpPr>
            <a:spLocks noGrp="1"/>
          </p:cNvSpPr>
          <p:nvPr>
            <p:ph type="ctrTitle"/>
          </p:nvPr>
        </p:nvSpPr>
        <p:spPr>
          <a:xfrm>
            <a:off x="288000" y="2487600"/>
            <a:ext cx="8568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smtClean="0"/>
              <a:t>Titelmasterformat durch Klicken bearbeiten</a:t>
            </a:r>
            <a:endParaRPr lang="en-US" dirty="0"/>
          </a:p>
        </p:txBody>
      </p:sp>
      <p:sp>
        <p:nvSpPr>
          <p:cNvPr id="6" name="Subtitle 2"/>
          <p:cNvSpPr>
            <a:spLocks noGrp="1"/>
          </p:cNvSpPr>
          <p:nvPr>
            <p:ph type="subTitle" idx="1"/>
          </p:nvPr>
        </p:nvSpPr>
        <p:spPr>
          <a:xfrm>
            <a:off x="288000" y="2980800"/>
            <a:ext cx="8568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en-US" dirty="0"/>
          </a:p>
        </p:txBody>
      </p:sp>
      <p:sp>
        <p:nvSpPr>
          <p:cNvPr id="10"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
        <p:nvSpPr>
          <p:cNvPr id="9" name="Rettangolo 8"/>
          <p:cNvSpPr/>
          <p:nvPr userDrawn="1"/>
        </p:nvSpPr>
        <p:spPr>
          <a:xfrm>
            <a:off x="287338" y="6227763"/>
            <a:ext cx="2998778"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userDrawn="1"/>
        </p:nvSpPr>
        <p:spPr>
          <a:xfrm>
            <a:off x="785787" y="6328341"/>
            <a:ext cx="3571900" cy="369332"/>
          </a:xfrm>
          <a:prstGeom prst="rect">
            <a:avLst/>
          </a:prstGeom>
          <a:noFill/>
        </p:spPr>
        <p:txBody>
          <a:bodyPr wrap="square" rtlCol="0">
            <a:spAutoFit/>
          </a:bodyPr>
          <a:lstStyle/>
          <a:p>
            <a:r>
              <a:rPr lang="it-IT" sz="900" b="1" dirty="0" err="1" smtClean="0">
                <a:solidFill>
                  <a:schemeClr val="tx2"/>
                </a:solidFill>
              </a:rPr>
              <a:t>Lehrstuhl</a:t>
            </a:r>
            <a:r>
              <a:rPr lang="it-IT" sz="900" b="1" dirty="0" smtClean="0">
                <a:solidFill>
                  <a:schemeClr val="tx2"/>
                </a:solidFill>
              </a:rPr>
              <a:t> </a:t>
            </a:r>
            <a:r>
              <a:rPr lang="it-IT" sz="900" b="1" dirty="0" err="1" smtClean="0">
                <a:solidFill>
                  <a:schemeClr val="tx2"/>
                </a:solidFill>
              </a:rPr>
              <a:t>für</a:t>
            </a:r>
            <a:r>
              <a:rPr lang="it-IT" sz="900" b="1" dirty="0" smtClean="0">
                <a:solidFill>
                  <a:schemeClr val="tx2"/>
                </a:solidFill>
              </a:rPr>
              <a:t> </a:t>
            </a:r>
            <a:r>
              <a:rPr lang="it-IT" sz="900" b="1" dirty="0" err="1" smtClean="0">
                <a:solidFill>
                  <a:schemeClr val="tx2"/>
                </a:solidFill>
              </a:rPr>
              <a:t>Energieeffizientes</a:t>
            </a:r>
            <a:r>
              <a:rPr lang="it-IT" sz="900" b="1" dirty="0" smtClean="0">
                <a:solidFill>
                  <a:schemeClr val="tx2"/>
                </a:solidFill>
              </a:rPr>
              <a:t> </a:t>
            </a:r>
            <a:r>
              <a:rPr lang="it-IT" sz="900" b="1" dirty="0" err="1" smtClean="0">
                <a:solidFill>
                  <a:schemeClr val="tx2"/>
                </a:solidFill>
              </a:rPr>
              <a:t>Bauen</a:t>
            </a:r>
            <a:endParaRPr lang="it-IT" sz="900" b="1" dirty="0" smtClean="0">
              <a:solidFill>
                <a:schemeClr val="tx2"/>
              </a:solidFill>
            </a:endParaRPr>
          </a:p>
          <a:p>
            <a:r>
              <a:rPr lang="it-IT" sz="900" dirty="0" err="1" smtClean="0">
                <a:solidFill>
                  <a:schemeClr val="tx2">
                    <a:lumMod val="40000"/>
                    <a:lumOff val="60000"/>
                  </a:schemeClr>
                </a:solidFill>
              </a:rPr>
              <a:t>Fakultät</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für</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2" name="Immagine 11" descr="e3d logo.jpg"/>
          <p:cNvPicPr>
            <a:picLocks noChangeAspect="1"/>
          </p:cNvPicPr>
          <p:nvPr userDrawn="1"/>
        </p:nvPicPr>
        <p:blipFill>
          <a:blip r:embed="rId4" cstate="print"/>
          <a:stretch>
            <a:fillRect/>
          </a:stretch>
        </p:blipFill>
        <p:spPr>
          <a:xfrm>
            <a:off x="6322231" y="6328341"/>
            <a:ext cx="785818" cy="359910"/>
          </a:xfrm>
          <a:prstGeom prst="rect">
            <a:avLst/>
          </a:prstGeom>
        </p:spPr>
      </p:pic>
      <p:cxnSp>
        <p:nvCxnSpPr>
          <p:cNvPr id="13" name="Connettore 1 12"/>
          <p:cNvCxnSpPr/>
          <p:nvPr userDrawn="1"/>
        </p:nvCxnSpPr>
        <p:spPr>
          <a:xfrm rot="10800000">
            <a:off x="0" y="6143644"/>
            <a:ext cx="9144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_2/3 Foto">
    <p:spTree>
      <p:nvGrpSpPr>
        <p:cNvPr id="1" name=""/>
        <p:cNvGrpSpPr/>
        <p:nvPr/>
      </p:nvGrpSpPr>
      <p:grpSpPr>
        <a:xfrm>
          <a:off x="0" y="0"/>
          <a:ext cx="0" cy="0"/>
          <a:chOff x="0" y="0"/>
          <a:chExt cx="0" cy="0"/>
        </a:xfrm>
      </p:grpSpPr>
      <p:sp>
        <p:nvSpPr>
          <p:cNvPr id="4" name="Textfeld 3"/>
          <p:cNvSpPr txBox="1"/>
          <p:nvPr userDrawn="1"/>
        </p:nvSpPr>
        <p:spPr>
          <a:xfrm>
            <a:off x="-1820863" y="506413"/>
            <a:ext cx="1641475" cy="1169987"/>
          </a:xfrm>
          <a:prstGeom prst="rect">
            <a:avLst/>
          </a:prstGeom>
          <a:noFill/>
        </p:spPr>
        <p:txBody>
          <a:bodyPr>
            <a:spAutoFit/>
          </a:bodyPr>
          <a:lstStyle/>
          <a:p>
            <a:pPr fontAlgn="auto">
              <a:spcBef>
                <a:spcPts val="0"/>
              </a:spcBef>
              <a:spcAft>
                <a:spcPts val="0"/>
              </a:spcAft>
              <a:defRPr/>
            </a:pPr>
            <a:r>
              <a:rPr lang="de-DE" sz="1000" b="1" dirty="0">
                <a:latin typeface="+mn-lt"/>
                <a:cs typeface="+mn-cs"/>
              </a:rPr>
              <a:t>Bild zuschneiden unter:</a:t>
            </a:r>
          </a:p>
          <a:p>
            <a:pPr marL="171450" indent="-171450" fontAlgn="auto">
              <a:spcBef>
                <a:spcPts val="0"/>
              </a:spcBef>
              <a:spcAft>
                <a:spcPts val="0"/>
              </a:spcAft>
              <a:buFontTx/>
              <a:buChar char="-"/>
              <a:defRPr/>
            </a:pPr>
            <a:r>
              <a:rPr lang="de-DE" sz="1000" dirty="0">
                <a:latin typeface="+mn-lt"/>
                <a:cs typeface="+mn-cs"/>
              </a:rPr>
              <a:t>Format</a:t>
            </a:r>
          </a:p>
          <a:p>
            <a:pPr marL="171450" indent="-171450" fontAlgn="auto">
              <a:spcBef>
                <a:spcPts val="0"/>
              </a:spcBef>
              <a:spcAft>
                <a:spcPts val="0"/>
              </a:spcAft>
              <a:buFontTx/>
              <a:buChar char="-"/>
              <a:defRPr/>
            </a:pPr>
            <a:r>
              <a:rPr lang="de-DE" sz="1000" dirty="0">
                <a:latin typeface="+mn-lt"/>
                <a:cs typeface="+mn-cs"/>
              </a:rPr>
              <a:t>Zuschneiden</a:t>
            </a:r>
          </a:p>
          <a:p>
            <a:pPr marL="171450" indent="-171450" fontAlgn="auto">
              <a:spcBef>
                <a:spcPts val="0"/>
              </a:spcBef>
              <a:spcAft>
                <a:spcPts val="0"/>
              </a:spcAft>
              <a:buFontTx/>
              <a:buChar char="-"/>
              <a:defRPr/>
            </a:pPr>
            <a:r>
              <a:rPr lang="de-DE" sz="1000" dirty="0" err="1">
                <a:latin typeface="+mn-lt"/>
                <a:cs typeface="+mn-cs"/>
              </a:rPr>
              <a:t>Zuschneidewerkzeug</a:t>
            </a:r>
            <a:r>
              <a:rPr lang="de-DE" sz="1000" dirty="0">
                <a:latin typeface="+mn-lt"/>
                <a:cs typeface="+mn-cs"/>
              </a:rPr>
              <a:t> horizontal bis zur ersten oder zweiten Linie ziehen</a:t>
            </a:r>
          </a:p>
        </p:txBody>
      </p:sp>
      <p:pic>
        <p:nvPicPr>
          <p:cNvPr id="5" name="Grafik 7"/>
          <p:cNvPicPr>
            <a:picLocks noChangeAspect="1"/>
          </p:cNvPicPr>
          <p:nvPr userDrawn="1"/>
        </p:nvPicPr>
        <p:blipFill>
          <a:blip r:embed="rId2" cstate="print"/>
          <a:srcRect t="12505" b="13095"/>
          <a:stretch>
            <a:fillRect/>
          </a:stretch>
        </p:blipFill>
        <p:spPr bwMode="auto">
          <a:xfrm>
            <a:off x="0" y="0"/>
            <a:ext cx="9144000" cy="4535488"/>
          </a:xfrm>
          <a:prstGeom prst="rect">
            <a:avLst/>
          </a:prstGeom>
          <a:noFill/>
          <a:ln w="9525">
            <a:noFill/>
            <a:miter lim="800000"/>
            <a:headEnd/>
            <a:tailEnd/>
          </a:ln>
        </p:spPr>
      </p:pic>
      <p:pic>
        <p:nvPicPr>
          <p:cNvPr id="6" name="Grafik 6"/>
          <p:cNvPicPr>
            <a:picLocks noChangeAspect="1"/>
          </p:cNvPicPr>
          <p:nvPr userDrawn="1"/>
        </p:nvPicPr>
        <p:blipFill>
          <a:blip r:embed="rId3" cstate="print"/>
          <a:srcRect/>
          <a:stretch>
            <a:fillRect/>
          </a:stretch>
        </p:blipFill>
        <p:spPr bwMode="auto">
          <a:xfrm>
            <a:off x="7204075" y="6043613"/>
            <a:ext cx="1779588" cy="814387"/>
          </a:xfrm>
          <a:prstGeom prst="rect">
            <a:avLst/>
          </a:prstGeom>
          <a:noFill/>
          <a:ln w="9525">
            <a:noFill/>
            <a:miter lim="800000"/>
            <a:headEnd/>
            <a:tailEnd/>
          </a:ln>
        </p:spPr>
      </p:pic>
      <p:sp>
        <p:nvSpPr>
          <p:cNvPr id="10" name="Title 1"/>
          <p:cNvSpPr>
            <a:spLocks noGrp="1"/>
          </p:cNvSpPr>
          <p:nvPr>
            <p:ph type="ctrTitle"/>
          </p:nvPr>
        </p:nvSpPr>
        <p:spPr>
          <a:xfrm>
            <a:off x="288000" y="4737600"/>
            <a:ext cx="8568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smtClean="0"/>
              <a:t>Titelmasterformat durch Klicken bearbeiten</a:t>
            </a:r>
            <a:endParaRPr lang="en-US" dirty="0"/>
          </a:p>
        </p:txBody>
      </p:sp>
      <p:sp>
        <p:nvSpPr>
          <p:cNvPr id="11" name="Subtitle 2"/>
          <p:cNvSpPr>
            <a:spLocks noGrp="1"/>
          </p:cNvSpPr>
          <p:nvPr>
            <p:ph type="subTitle" idx="1"/>
          </p:nvPr>
        </p:nvSpPr>
        <p:spPr>
          <a:xfrm>
            <a:off x="288000" y="5230800"/>
            <a:ext cx="8568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en-US" dirty="0"/>
          </a:p>
        </p:txBody>
      </p:sp>
      <p:sp>
        <p:nvSpPr>
          <p:cNvPr id="8"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
        <p:nvSpPr>
          <p:cNvPr id="9" name="Rettangolo 8"/>
          <p:cNvSpPr/>
          <p:nvPr userDrawn="1"/>
        </p:nvSpPr>
        <p:spPr>
          <a:xfrm>
            <a:off x="287338" y="6227763"/>
            <a:ext cx="2998778"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asellaDiTesto 11"/>
          <p:cNvSpPr txBox="1"/>
          <p:nvPr userDrawn="1"/>
        </p:nvSpPr>
        <p:spPr>
          <a:xfrm>
            <a:off x="785787" y="6328341"/>
            <a:ext cx="3571900" cy="369332"/>
          </a:xfrm>
          <a:prstGeom prst="rect">
            <a:avLst/>
          </a:prstGeom>
          <a:noFill/>
        </p:spPr>
        <p:txBody>
          <a:bodyPr wrap="square" rtlCol="0">
            <a:spAutoFit/>
          </a:bodyPr>
          <a:lstStyle/>
          <a:p>
            <a:r>
              <a:rPr lang="it-IT" sz="900" b="1" dirty="0" err="1" smtClean="0">
                <a:solidFill>
                  <a:schemeClr val="tx2"/>
                </a:solidFill>
              </a:rPr>
              <a:t>Lehrstuhl</a:t>
            </a:r>
            <a:r>
              <a:rPr lang="it-IT" sz="900" b="1" dirty="0" smtClean="0">
                <a:solidFill>
                  <a:schemeClr val="tx2"/>
                </a:solidFill>
              </a:rPr>
              <a:t> </a:t>
            </a:r>
            <a:r>
              <a:rPr lang="it-IT" sz="900" b="1" dirty="0" err="1" smtClean="0">
                <a:solidFill>
                  <a:schemeClr val="tx2"/>
                </a:solidFill>
              </a:rPr>
              <a:t>für</a:t>
            </a:r>
            <a:r>
              <a:rPr lang="it-IT" sz="900" b="1" dirty="0" smtClean="0">
                <a:solidFill>
                  <a:schemeClr val="tx2"/>
                </a:solidFill>
              </a:rPr>
              <a:t> </a:t>
            </a:r>
            <a:r>
              <a:rPr lang="it-IT" sz="900" b="1" dirty="0" err="1" smtClean="0">
                <a:solidFill>
                  <a:schemeClr val="tx2"/>
                </a:solidFill>
              </a:rPr>
              <a:t>Energieeffizientes</a:t>
            </a:r>
            <a:r>
              <a:rPr lang="it-IT" sz="900" b="1" dirty="0" smtClean="0">
                <a:solidFill>
                  <a:schemeClr val="tx2"/>
                </a:solidFill>
              </a:rPr>
              <a:t> </a:t>
            </a:r>
            <a:r>
              <a:rPr lang="it-IT" sz="900" b="1" dirty="0" err="1" smtClean="0">
                <a:solidFill>
                  <a:schemeClr val="tx2"/>
                </a:solidFill>
              </a:rPr>
              <a:t>Bauen</a:t>
            </a:r>
            <a:endParaRPr lang="it-IT" sz="900" b="1" dirty="0" smtClean="0">
              <a:solidFill>
                <a:schemeClr val="tx2"/>
              </a:solidFill>
            </a:endParaRPr>
          </a:p>
          <a:p>
            <a:r>
              <a:rPr lang="it-IT" sz="900" dirty="0" err="1" smtClean="0">
                <a:solidFill>
                  <a:schemeClr val="tx2">
                    <a:lumMod val="40000"/>
                    <a:lumOff val="60000"/>
                  </a:schemeClr>
                </a:solidFill>
              </a:rPr>
              <a:t>Fakultät</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für</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3" name="Immagine 12" descr="e3d logo.jpg"/>
          <p:cNvPicPr>
            <a:picLocks noChangeAspect="1"/>
          </p:cNvPicPr>
          <p:nvPr userDrawn="1"/>
        </p:nvPicPr>
        <p:blipFill>
          <a:blip r:embed="rId4" cstate="print"/>
          <a:stretch>
            <a:fillRect/>
          </a:stretch>
        </p:blipFill>
        <p:spPr>
          <a:xfrm>
            <a:off x="6322231" y="6328341"/>
            <a:ext cx="785818" cy="359910"/>
          </a:xfrm>
          <a:prstGeom prst="rect">
            <a:avLst/>
          </a:prstGeom>
        </p:spPr>
      </p:pic>
      <p:cxnSp>
        <p:nvCxnSpPr>
          <p:cNvPr id="14" name="Connettore 1 13"/>
          <p:cNvCxnSpPr/>
          <p:nvPr userDrawn="1"/>
        </p:nvCxnSpPr>
        <p:spPr>
          <a:xfrm rot="10800000">
            <a:off x="0" y="6143644"/>
            <a:ext cx="9144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_Text">
    <p:spTree>
      <p:nvGrpSpPr>
        <p:cNvPr id="1" name=""/>
        <p:cNvGrpSpPr/>
        <p:nvPr/>
      </p:nvGrpSpPr>
      <p:grpSpPr>
        <a:xfrm>
          <a:off x="0" y="0"/>
          <a:ext cx="0" cy="0"/>
          <a:chOff x="0" y="0"/>
          <a:chExt cx="0" cy="0"/>
        </a:xfrm>
      </p:grpSpPr>
      <p:pic>
        <p:nvPicPr>
          <p:cNvPr id="5" name="Grafik 6"/>
          <p:cNvPicPr>
            <a:picLocks noChangeAspect="1"/>
          </p:cNvPicPr>
          <p:nvPr userDrawn="1"/>
        </p:nvPicPr>
        <p:blipFill>
          <a:blip r:embed="rId2" cstate="print"/>
          <a:srcRect/>
          <a:stretch>
            <a:fillRect/>
          </a:stretch>
        </p:blipFill>
        <p:spPr bwMode="auto">
          <a:xfrm>
            <a:off x="7204075" y="6043613"/>
            <a:ext cx="1779588" cy="814387"/>
          </a:xfrm>
          <a:prstGeom prst="rect">
            <a:avLst/>
          </a:prstGeom>
          <a:noFill/>
          <a:ln w="9525">
            <a:noFill/>
            <a:miter lim="800000"/>
            <a:headEnd/>
            <a:tailEnd/>
          </a:ln>
        </p:spPr>
      </p:pic>
      <p:sp>
        <p:nvSpPr>
          <p:cNvPr id="7" name="Title 1"/>
          <p:cNvSpPr>
            <a:spLocks noGrp="1"/>
          </p:cNvSpPr>
          <p:nvPr>
            <p:ph type="ctrTitle"/>
          </p:nvPr>
        </p:nvSpPr>
        <p:spPr>
          <a:xfrm>
            <a:off x="288000" y="2487600"/>
            <a:ext cx="8568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smtClean="0"/>
              <a:t>Titelmasterformat durch Klicken bearbeiten</a:t>
            </a:r>
            <a:endParaRPr lang="en-US" dirty="0"/>
          </a:p>
        </p:txBody>
      </p:sp>
      <p:sp>
        <p:nvSpPr>
          <p:cNvPr id="12" name="Subtitle 2"/>
          <p:cNvSpPr>
            <a:spLocks noGrp="1"/>
          </p:cNvSpPr>
          <p:nvPr>
            <p:ph type="subTitle" idx="1"/>
          </p:nvPr>
        </p:nvSpPr>
        <p:spPr>
          <a:xfrm>
            <a:off x="288000" y="2980800"/>
            <a:ext cx="8568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en-US" dirty="0"/>
          </a:p>
        </p:txBody>
      </p:sp>
      <p:sp>
        <p:nvSpPr>
          <p:cNvPr id="8"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
        <p:nvSpPr>
          <p:cNvPr id="9" name="CasellaDiTesto 8"/>
          <p:cNvSpPr txBox="1"/>
          <p:nvPr userDrawn="1"/>
        </p:nvSpPr>
        <p:spPr>
          <a:xfrm>
            <a:off x="785787" y="6328341"/>
            <a:ext cx="3571900" cy="369332"/>
          </a:xfrm>
          <a:prstGeom prst="rect">
            <a:avLst/>
          </a:prstGeom>
          <a:noFill/>
        </p:spPr>
        <p:txBody>
          <a:bodyPr wrap="square" rtlCol="0">
            <a:spAutoFit/>
          </a:bodyPr>
          <a:lstStyle/>
          <a:p>
            <a:r>
              <a:rPr lang="it-IT" sz="900" b="1" dirty="0" err="1" smtClean="0">
                <a:solidFill>
                  <a:schemeClr val="tx2"/>
                </a:solidFill>
              </a:rPr>
              <a:t>Lehrstuhl</a:t>
            </a:r>
            <a:r>
              <a:rPr lang="it-IT" sz="900" b="1" dirty="0" smtClean="0">
                <a:solidFill>
                  <a:schemeClr val="tx2"/>
                </a:solidFill>
              </a:rPr>
              <a:t> </a:t>
            </a:r>
            <a:r>
              <a:rPr lang="it-IT" sz="900" b="1" dirty="0" err="1" smtClean="0">
                <a:solidFill>
                  <a:schemeClr val="tx2"/>
                </a:solidFill>
              </a:rPr>
              <a:t>für</a:t>
            </a:r>
            <a:r>
              <a:rPr lang="it-IT" sz="900" b="1" dirty="0" smtClean="0">
                <a:solidFill>
                  <a:schemeClr val="tx2"/>
                </a:solidFill>
              </a:rPr>
              <a:t> </a:t>
            </a:r>
            <a:r>
              <a:rPr lang="it-IT" sz="900" b="1" dirty="0" err="1" smtClean="0">
                <a:solidFill>
                  <a:schemeClr val="tx2"/>
                </a:solidFill>
              </a:rPr>
              <a:t>Energieeffizientes</a:t>
            </a:r>
            <a:r>
              <a:rPr lang="it-IT" sz="900" b="1" dirty="0" smtClean="0">
                <a:solidFill>
                  <a:schemeClr val="tx2"/>
                </a:solidFill>
              </a:rPr>
              <a:t> </a:t>
            </a:r>
            <a:r>
              <a:rPr lang="it-IT" sz="900" b="1" dirty="0" err="1" smtClean="0">
                <a:solidFill>
                  <a:schemeClr val="tx2"/>
                </a:solidFill>
              </a:rPr>
              <a:t>Bauen</a:t>
            </a:r>
            <a:endParaRPr lang="it-IT" sz="900" b="1" dirty="0" smtClean="0">
              <a:solidFill>
                <a:schemeClr val="tx2"/>
              </a:solidFill>
            </a:endParaRPr>
          </a:p>
          <a:p>
            <a:r>
              <a:rPr lang="it-IT" sz="900" dirty="0" err="1" smtClean="0">
                <a:solidFill>
                  <a:schemeClr val="tx2">
                    <a:lumMod val="40000"/>
                    <a:lumOff val="60000"/>
                  </a:schemeClr>
                </a:solidFill>
              </a:rPr>
              <a:t>Fakultät</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für</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0" name="Immagine 9" descr="e3d logo.jpg"/>
          <p:cNvPicPr>
            <a:picLocks noChangeAspect="1"/>
          </p:cNvPicPr>
          <p:nvPr userDrawn="1"/>
        </p:nvPicPr>
        <p:blipFill>
          <a:blip r:embed="rId3" cstate="print"/>
          <a:stretch>
            <a:fillRect/>
          </a:stretch>
        </p:blipFill>
        <p:spPr>
          <a:xfrm>
            <a:off x="6322231" y="6328341"/>
            <a:ext cx="785818" cy="359910"/>
          </a:xfrm>
          <a:prstGeom prst="rect">
            <a:avLst/>
          </a:prstGeom>
        </p:spPr>
      </p:pic>
      <p:cxnSp>
        <p:nvCxnSpPr>
          <p:cNvPr id="11" name="Connettore 1 10"/>
          <p:cNvCxnSpPr/>
          <p:nvPr userDrawn="1"/>
        </p:nvCxnSpPr>
        <p:spPr>
          <a:xfrm rot="10800000">
            <a:off x="0" y="6143644"/>
            <a:ext cx="9144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_mittig, horizontale Linie">
    <p:spTree>
      <p:nvGrpSpPr>
        <p:cNvPr id="1" name=""/>
        <p:cNvGrpSpPr/>
        <p:nvPr/>
      </p:nvGrpSpPr>
      <p:grpSpPr>
        <a:xfrm>
          <a:off x="0" y="0"/>
          <a:ext cx="0" cy="0"/>
          <a:chOff x="0" y="0"/>
          <a:chExt cx="0" cy="0"/>
        </a:xfrm>
      </p:grpSpPr>
      <p:pic>
        <p:nvPicPr>
          <p:cNvPr id="4" name="Grafik 6"/>
          <p:cNvPicPr>
            <a:picLocks noChangeAspect="1"/>
          </p:cNvPicPr>
          <p:nvPr userDrawn="1"/>
        </p:nvPicPr>
        <p:blipFill>
          <a:blip r:embed="rId2" cstate="print"/>
          <a:srcRect/>
          <a:stretch>
            <a:fillRect/>
          </a:stretch>
        </p:blipFill>
        <p:spPr bwMode="auto">
          <a:xfrm>
            <a:off x="7204075" y="6043613"/>
            <a:ext cx="1779588" cy="814387"/>
          </a:xfrm>
          <a:prstGeom prst="rect">
            <a:avLst/>
          </a:prstGeom>
          <a:noFill/>
          <a:ln w="9525">
            <a:noFill/>
            <a:miter lim="800000"/>
            <a:headEnd/>
            <a:tailEnd/>
          </a:ln>
        </p:spPr>
      </p:pic>
      <p:cxnSp>
        <p:nvCxnSpPr>
          <p:cNvPr id="5" name="Gerader Verbinder 9"/>
          <p:cNvCxnSpPr/>
          <p:nvPr userDrawn="1"/>
        </p:nvCxnSpPr>
        <p:spPr>
          <a:xfrm>
            <a:off x="287338" y="3036888"/>
            <a:ext cx="8569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288000" y="2487600"/>
            <a:ext cx="8568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smtClean="0"/>
              <a:t>Titelmasterformat durch Klicken bearbeiten</a:t>
            </a:r>
            <a:endParaRPr lang="en-US" dirty="0"/>
          </a:p>
        </p:txBody>
      </p:sp>
      <p:sp>
        <p:nvSpPr>
          <p:cNvPr id="9" name="Subtitle 2"/>
          <p:cNvSpPr>
            <a:spLocks noGrp="1"/>
          </p:cNvSpPr>
          <p:nvPr>
            <p:ph type="subTitle" idx="1"/>
          </p:nvPr>
        </p:nvSpPr>
        <p:spPr>
          <a:xfrm>
            <a:off x="288000" y="3196800"/>
            <a:ext cx="8568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en-US" dirty="0"/>
          </a:p>
        </p:txBody>
      </p:sp>
      <p:sp>
        <p:nvSpPr>
          <p:cNvPr id="7"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
        <p:nvSpPr>
          <p:cNvPr id="10" name="CasellaDiTesto 9"/>
          <p:cNvSpPr txBox="1"/>
          <p:nvPr userDrawn="1"/>
        </p:nvSpPr>
        <p:spPr>
          <a:xfrm>
            <a:off x="785787" y="6328341"/>
            <a:ext cx="3571900" cy="369332"/>
          </a:xfrm>
          <a:prstGeom prst="rect">
            <a:avLst/>
          </a:prstGeom>
          <a:noFill/>
        </p:spPr>
        <p:txBody>
          <a:bodyPr wrap="square" rtlCol="0">
            <a:spAutoFit/>
          </a:bodyPr>
          <a:lstStyle/>
          <a:p>
            <a:r>
              <a:rPr lang="it-IT" sz="900" b="1" dirty="0" err="1" smtClean="0">
                <a:solidFill>
                  <a:schemeClr val="tx2"/>
                </a:solidFill>
              </a:rPr>
              <a:t>Lehrstuhl</a:t>
            </a:r>
            <a:r>
              <a:rPr lang="it-IT" sz="900" b="1" dirty="0" smtClean="0">
                <a:solidFill>
                  <a:schemeClr val="tx2"/>
                </a:solidFill>
              </a:rPr>
              <a:t> </a:t>
            </a:r>
            <a:r>
              <a:rPr lang="it-IT" sz="900" b="1" dirty="0" err="1" smtClean="0">
                <a:solidFill>
                  <a:schemeClr val="tx2"/>
                </a:solidFill>
              </a:rPr>
              <a:t>für</a:t>
            </a:r>
            <a:r>
              <a:rPr lang="it-IT" sz="900" b="1" dirty="0" smtClean="0">
                <a:solidFill>
                  <a:schemeClr val="tx2"/>
                </a:solidFill>
              </a:rPr>
              <a:t> </a:t>
            </a:r>
            <a:r>
              <a:rPr lang="it-IT" sz="900" b="1" dirty="0" err="1" smtClean="0">
                <a:solidFill>
                  <a:schemeClr val="tx2"/>
                </a:solidFill>
              </a:rPr>
              <a:t>Energieeffizientes</a:t>
            </a:r>
            <a:r>
              <a:rPr lang="it-IT" sz="900" b="1" dirty="0" smtClean="0">
                <a:solidFill>
                  <a:schemeClr val="tx2"/>
                </a:solidFill>
              </a:rPr>
              <a:t> </a:t>
            </a:r>
            <a:r>
              <a:rPr lang="it-IT" sz="900" b="1" dirty="0" err="1" smtClean="0">
                <a:solidFill>
                  <a:schemeClr val="tx2"/>
                </a:solidFill>
              </a:rPr>
              <a:t>Bauen</a:t>
            </a:r>
            <a:endParaRPr lang="it-IT" sz="900" b="1" dirty="0" smtClean="0">
              <a:solidFill>
                <a:schemeClr val="tx2"/>
              </a:solidFill>
            </a:endParaRPr>
          </a:p>
          <a:p>
            <a:r>
              <a:rPr lang="it-IT" sz="900" dirty="0" err="1" smtClean="0">
                <a:solidFill>
                  <a:schemeClr val="tx2">
                    <a:lumMod val="40000"/>
                    <a:lumOff val="60000"/>
                  </a:schemeClr>
                </a:solidFill>
              </a:rPr>
              <a:t>Fakultät</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für</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1" name="Immagine 10" descr="e3d logo.jpg"/>
          <p:cNvPicPr>
            <a:picLocks noChangeAspect="1"/>
          </p:cNvPicPr>
          <p:nvPr userDrawn="1"/>
        </p:nvPicPr>
        <p:blipFill>
          <a:blip r:embed="rId3" cstate="print"/>
          <a:stretch>
            <a:fillRect/>
          </a:stretch>
        </p:blipFill>
        <p:spPr>
          <a:xfrm>
            <a:off x="6322231" y="6328341"/>
            <a:ext cx="785818" cy="359910"/>
          </a:xfrm>
          <a:prstGeom prst="rect">
            <a:avLst/>
          </a:prstGeom>
        </p:spPr>
      </p:pic>
      <p:cxnSp>
        <p:nvCxnSpPr>
          <p:cNvPr id="12" name="Connettore 1 11"/>
          <p:cNvCxnSpPr/>
          <p:nvPr userDrawn="1"/>
        </p:nvCxnSpPr>
        <p:spPr>
          <a:xfrm rot="10800000">
            <a:off x="0" y="6143644"/>
            <a:ext cx="9144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2" name="Title 1"/>
          <p:cNvSpPr>
            <a:spLocks noGrp="1"/>
          </p:cNvSpPr>
          <p:nvPr>
            <p:ph type="title"/>
          </p:nvPr>
        </p:nvSpPr>
        <p:spPr>
          <a:xfrm>
            <a:off x="288000" y="201600"/>
            <a:ext cx="8568000" cy="543600"/>
          </a:xfrm>
          <a:prstGeom prst="rect">
            <a:avLst/>
          </a:prstGeom>
        </p:spPr>
        <p:txBody>
          <a:bodyPr lIns="0" tIns="0" rIns="0" bIns="0" anchor="b" anchorCtr="0"/>
          <a:lstStyle>
            <a:lvl1pPr algn="l">
              <a:defRPr sz="2000" b="1">
                <a:solidFill>
                  <a:schemeClr val="tx2"/>
                </a:solidFill>
              </a:defRPr>
            </a:lvl1pPr>
          </a:lstStyle>
          <a:p>
            <a:r>
              <a:rPr lang="de-DE" smtClean="0"/>
              <a:t>Titelmasterformat durch Klicken bearbeiten</a:t>
            </a:r>
            <a:endParaRPr lang="en-US" dirty="0"/>
          </a:p>
        </p:txBody>
      </p:sp>
      <p:sp>
        <p:nvSpPr>
          <p:cNvPr id="25" name="Textplatzhalter 24"/>
          <p:cNvSpPr>
            <a:spLocks noGrp="1"/>
          </p:cNvSpPr>
          <p:nvPr>
            <p:ph type="body" sz="quarter" idx="11"/>
          </p:nvPr>
        </p:nvSpPr>
        <p:spPr>
          <a:xfrm>
            <a:off x="288000" y="1152000"/>
            <a:ext cx="8569325"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smtClean="0"/>
              <a:t>Textmasterformat bearbeiten</a:t>
            </a:r>
          </a:p>
        </p:txBody>
      </p:sp>
      <p:sp>
        <p:nvSpPr>
          <p:cNvPr id="12" name="Textplatzhalter 11"/>
          <p:cNvSpPr>
            <a:spLocks noGrp="1"/>
          </p:cNvSpPr>
          <p:nvPr>
            <p:ph type="body" sz="quarter" idx="13"/>
          </p:nvPr>
        </p:nvSpPr>
        <p:spPr>
          <a:xfrm>
            <a:off x="287338" y="1684800"/>
            <a:ext cx="8569325" cy="3194050"/>
          </a:xfrm>
          <a:prstGeom prst="rect">
            <a:avLst/>
          </a:prstGeom>
        </p:spPr>
        <p:txBody>
          <a:bodyPr lIns="0" tIns="0" rIns="0" bIns="0"/>
          <a:lstStyle/>
          <a:p>
            <a:pPr lvl="0"/>
            <a:r>
              <a:rPr lang="de-DE" smtClean="0"/>
              <a:t>Textmasterformat bearbeiten</a:t>
            </a:r>
          </a:p>
          <a:p>
            <a:pPr lvl="1"/>
            <a:r>
              <a:rPr lang="de-DE" smtClean="0"/>
              <a:t>Zweite Ebene</a:t>
            </a:r>
          </a:p>
          <a:p>
            <a:pPr lvl="2"/>
            <a:r>
              <a:rPr lang="de-DE" smtClean="0"/>
              <a:t>Dritte Ebene</a:t>
            </a:r>
          </a:p>
          <a:p>
            <a:pPr lvl="3"/>
            <a:r>
              <a:rPr lang="de-DE" smtClean="0"/>
              <a:t>Vierte Ebene</a:t>
            </a:r>
          </a:p>
        </p:txBody>
      </p:sp>
      <p:sp>
        <p:nvSpPr>
          <p:cNvPr id="6"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
        <p:nvSpPr>
          <p:cNvPr id="7" name="CasellaDiTesto 6"/>
          <p:cNvSpPr txBox="1"/>
          <p:nvPr userDrawn="1"/>
        </p:nvSpPr>
        <p:spPr>
          <a:xfrm>
            <a:off x="785787" y="6328341"/>
            <a:ext cx="3571900" cy="369332"/>
          </a:xfrm>
          <a:prstGeom prst="rect">
            <a:avLst/>
          </a:prstGeom>
          <a:noFill/>
        </p:spPr>
        <p:txBody>
          <a:bodyPr wrap="square" rtlCol="0">
            <a:spAutoFit/>
          </a:bodyPr>
          <a:lstStyle/>
          <a:p>
            <a:r>
              <a:rPr lang="it-IT" sz="900" b="1" dirty="0" err="1" smtClean="0">
                <a:solidFill>
                  <a:schemeClr val="tx2"/>
                </a:solidFill>
              </a:rPr>
              <a:t>Lehrstuhl</a:t>
            </a:r>
            <a:r>
              <a:rPr lang="it-IT" sz="900" b="1" dirty="0" smtClean="0">
                <a:solidFill>
                  <a:schemeClr val="tx2"/>
                </a:solidFill>
              </a:rPr>
              <a:t> </a:t>
            </a:r>
            <a:r>
              <a:rPr lang="it-IT" sz="900" b="1" dirty="0" err="1" smtClean="0">
                <a:solidFill>
                  <a:schemeClr val="tx2"/>
                </a:solidFill>
              </a:rPr>
              <a:t>für</a:t>
            </a:r>
            <a:r>
              <a:rPr lang="it-IT" sz="900" b="1" dirty="0" smtClean="0">
                <a:solidFill>
                  <a:schemeClr val="tx2"/>
                </a:solidFill>
              </a:rPr>
              <a:t> </a:t>
            </a:r>
            <a:r>
              <a:rPr lang="it-IT" sz="900" b="1" dirty="0" err="1" smtClean="0">
                <a:solidFill>
                  <a:schemeClr val="tx2"/>
                </a:solidFill>
              </a:rPr>
              <a:t>Energieeffizientes</a:t>
            </a:r>
            <a:r>
              <a:rPr lang="it-IT" sz="900" b="1" dirty="0" smtClean="0">
                <a:solidFill>
                  <a:schemeClr val="tx2"/>
                </a:solidFill>
              </a:rPr>
              <a:t> </a:t>
            </a:r>
            <a:r>
              <a:rPr lang="it-IT" sz="900" b="1" dirty="0" err="1" smtClean="0">
                <a:solidFill>
                  <a:schemeClr val="tx2"/>
                </a:solidFill>
              </a:rPr>
              <a:t>Bauen</a:t>
            </a:r>
            <a:endParaRPr lang="it-IT" sz="900" b="1" dirty="0" smtClean="0">
              <a:solidFill>
                <a:schemeClr val="tx2"/>
              </a:solidFill>
            </a:endParaRPr>
          </a:p>
          <a:p>
            <a:r>
              <a:rPr lang="it-IT" sz="900" dirty="0" err="1" smtClean="0">
                <a:solidFill>
                  <a:schemeClr val="tx2">
                    <a:lumMod val="40000"/>
                    <a:lumOff val="60000"/>
                  </a:schemeClr>
                </a:solidFill>
              </a:rPr>
              <a:t>Fakultät</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für</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8" name="Immagine 7" descr="e3d logo.jpg"/>
          <p:cNvPicPr>
            <a:picLocks noChangeAspect="1"/>
          </p:cNvPicPr>
          <p:nvPr userDrawn="1"/>
        </p:nvPicPr>
        <p:blipFill>
          <a:blip r:embed="rId2" cstate="print"/>
          <a:stretch>
            <a:fillRect/>
          </a:stretch>
        </p:blipFill>
        <p:spPr>
          <a:xfrm>
            <a:off x="6322231" y="6328341"/>
            <a:ext cx="785818" cy="359910"/>
          </a:xfrm>
          <a:prstGeom prst="rect">
            <a:avLst/>
          </a:prstGeom>
        </p:spPr>
      </p:pic>
      <p:cxnSp>
        <p:nvCxnSpPr>
          <p:cNvPr id="9" name="Connettore 1 8"/>
          <p:cNvCxnSpPr/>
          <p:nvPr userDrawn="1"/>
        </p:nvCxnSpPr>
        <p:spPr>
          <a:xfrm rot="10800000">
            <a:off x="0" y="6143644"/>
            <a:ext cx="9144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_Text">
    <p:spTree>
      <p:nvGrpSpPr>
        <p:cNvPr id="1" name=""/>
        <p:cNvGrpSpPr/>
        <p:nvPr/>
      </p:nvGrpSpPr>
      <p:grpSpPr>
        <a:xfrm>
          <a:off x="0" y="0"/>
          <a:ext cx="0" cy="0"/>
          <a:chOff x="0" y="0"/>
          <a:chExt cx="0" cy="0"/>
        </a:xfrm>
      </p:grpSpPr>
      <p:sp>
        <p:nvSpPr>
          <p:cNvPr id="5" name="Textfeld 4"/>
          <p:cNvSpPr txBox="1"/>
          <p:nvPr userDrawn="1"/>
        </p:nvSpPr>
        <p:spPr>
          <a:xfrm>
            <a:off x="-2246313" y="506413"/>
            <a:ext cx="2066925" cy="4708525"/>
          </a:xfrm>
          <a:prstGeom prst="rect">
            <a:avLst/>
          </a:prstGeom>
          <a:noFill/>
        </p:spPr>
        <p:txBody>
          <a:bodyPr>
            <a:spAutoFit/>
          </a:bodyPr>
          <a:lstStyle/>
          <a:p>
            <a:pPr fontAlgn="auto">
              <a:spcBef>
                <a:spcPts val="0"/>
              </a:spcBef>
              <a:spcAft>
                <a:spcPts val="0"/>
              </a:spcAft>
              <a:defRPr/>
            </a:pPr>
            <a:r>
              <a:rPr lang="de-DE" sz="1000" b="1" dirty="0">
                <a:latin typeface="+mn-lt"/>
                <a:cs typeface="+mn-cs"/>
              </a:rPr>
              <a:t>Seitenzahlen:</a:t>
            </a:r>
          </a:p>
          <a:p>
            <a:pPr eaLnBrk="0" hangingPunct="0">
              <a:defRPr/>
            </a:pPr>
            <a:r>
              <a:rPr lang="de-DE" sz="1000" dirty="0">
                <a:cs typeface="+mn-cs"/>
              </a:rPr>
              <a:t>Die Seitenanzeige „1 von X“ ist nicht standardmäßig in </a:t>
            </a:r>
            <a:r>
              <a:rPr lang="de-DE" sz="1000" dirty="0" err="1">
                <a:cs typeface="+mn-cs"/>
              </a:rPr>
              <a:t>Powerpoint</a:t>
            </a:r>
            <a:r>
              <a:rPr lang="de-DE" sz="1000" dirty="0">
                <a:cs typeface="+mn-cs"/>
              </a:rPr>
              <a:t> verfügbar; daher benötigen Sie dazu ein Add-In. Das Add-In kann im Vorlagencenter heruntergeladen werden.</a:t>
            </a:r>
          </a:p>
          <a:p>
            <a:pPr eaLnBrk="0" hangingPunct="0">
              <a:defRPr/>
            </a:pPr>
            <a:endParaRPr lang="de-DE" sz="1000" dirty="0">
              <a:cs typeface="+mn-cs"/>
            </a:endParaRPr>
          </a:p>
          <a:p>
            <a:pPr eaLnBrk="0" hangingPunct="0">
              <a:defRPr/>
            </a:pPr>
            <a:r>
              <a:rPr lang="de-DE" sz="1000" b="1" dirty="0">
                <a:cs typeface="+mn-cs"/>
              </a:rPr>
              <a:t>Aktivieren</a:t>
            </a:r>
          </a:p>
          <a:p>
            <a:pPr eaLnBrk="0" hangingPunct="0">
              <a:defRPr/>
            </a:pPr>
            <a:r>
              <a:rPr lang="de-DE" sz="1000" dirty="0">
                <a:cs typeface="+mn-cs"/>
              </a:rPr>
              <a:t>Nach dem Öffnen der Vorlage, klicken Sie mit einem Doppelklick auf die Datei „RWTH-Addin-Seitenzahlen“, um das Add-In zu aktivieren. Nach dem Schließen von </a:t>
            </a:r>
            <a:r>
              <a:rPr lang="de-DE" sz="1000" dirty="0" err="1">
                <a:cs typeface="+mn-cs"/>
              </a:rPr>
              <a:t>Powerpoint</a:t>
            </a:r>
            <a:r>
              <a:rPr lang="de-DE" sz="1000" dirty="0">
                <a:cs typeface="+mn-cs"/>
              </a:rPr>
              <a:t> deaktiviert es sich automatisch wieder.</a:t>
            </a:r>
          </a:p>
          <a:p>
            <a:pPr eaLnBrk="0" hangingPunct="0">
              <a:defRPr/>
            </a:pPr>
            <a:endParaRPr lang="de-DE" sz="1000" dirty="0">
              <a:cs typeface="+mn-cs"/>
            </a:endParaRPr>
          </a:p>
          <a:p>
            <a:pPr eaLnBrk="0" hangingPunct="0">
              <a:defRPr/>
            </a:pPr>
            <a:r>
              <a:rPr lang="de-DE" sz="1000" b="1" dirty="0">
                <a:cs typeface="+mn-cs"/>
              </a:rPr>
              <a:t>Erstellen</a:t>
            </a:r>
          </a:p>
          <a:p>
            <a:pPr eaLnBrk="0" hangingPunct="0">
              <a:defRPr/>
            </a:pPr>
            <a:r>
              <a:rPr lang="de-DE" sz="1000" dirty="0">
                <a:cs typeface="+mn-cs"/>
              </a:rPr>
              <a:t>Gehen Sie in der Symbolleiste auf den Tab „RWTH </a:t>
            </a:r>
            <a:r>
              <a:rPr lang="de-DE" sz="1000" dirty="0" err="1">
                <a:cs typeface="+mn-cs"/>
              </a:rPr>
              <a:t>AddIn</a:t>
            </a:r>
            <a:r>
              <a:rPr lang="de-DE" sz="1000" dirty="0">
                <a:cs typeface="+mn-cs"/>
              </a:rPr>
              <a:t>“ und klicken Sie den Button. Nun stellen sich die Seitenzahlen automatisch ein. Falls Sie nachträglich noch Folien hinzufügen oder löschen, klicken Sie einfach erneut auf den Button, um die Seitenzahlen zu aktualisieren. </a:t>
            </a:r>
          </a:p>
          <a:p>
            <a:pPr eaLnBrk="0" hangingPunct="0">
              <a:defRPr/>
            </a:pPr>
            <a:endParaRPr lang="de-DE" sz="1000" dirty="0">
              <a:latin typeface="+mn-lt"/>
              <a:cs typeface="+mn-cs"/>
            </a:endParaRPr>
          </a:p>
        </p:txBody>
      </p:sp>
      <p:sp>
        <p:nvSpPr>
          <p:cNvPr id="6" name="Textfeld 5"/>
          <p:cNvSpPr txBox="1"/>
          <p:nvPr userDrawn="1"/>
        </p:nvSpPr>
        <p:spPr>
          <a:xfrm>
            <a:off x="9231313" y="506413"/>
            <a:ext cx="2066925" cy="5170487"/>
          </a:xfrm>
          <a:prstGeom prst="rect">
            <a:avLst/>
          </a:prstGeom>
          <a:noFill/>
        </p:spPr>
        <p:txBody>
          <a:bodyPr>
            <a:spAutoFit/>
          </a:bodyPr>
          <a:lstStyle/>
          <a:p>
            <a:pPr eaLnBrk="0" hangingPunct="0">
              <a:defRPr/>
            </a:pPr>
            <a:r>
              <a:rPr lang="de-DE" sz="1000" b="1" dirty="0">
                <a:cs typeface="+mn-cs"/>
              </a:rPr>
              <a:t>Add-In installieren </a:t>
            </a:r>
          </a:p>
          <a:p>
            <a:pPr eaLnBrk="0" hangingPunct="0">
              <a:defRPr/>
            </a:pPr>
            <a:r>
              <a:rPr lang="de-DE" sz="1000" dirty="0">
                <a:cs typeface="+mn-cs"/>
              </a:rPr>
              <a:t>Wenn Sie das Add-In dauerhaft installieren möchten, damit Sie es nicht immer anklicken müssen, gehen Sie wie folgt vor:</a:t>
            </a:r>
          </a:p>
          <a:p>
            <a:pPr eaLnBrk="0" hangingPunct="0">
              <a:defRPr/>
            </a:pPr>
            <a:r>
              <a:rPr lang="de-DE" sz="1000" dirty="0">
                <a:cs typeface="+mn-cs"/>
              </a:rPr>
              <a:t> </a:t>
            </a:r>
          </a:p>
          <a:p>
            <a:pPr marL="228600" indent="-228600" eaLnBrk="0" hangingPunct="0">
              <a:buFont typeface="+mj-lt"/>
              <a:buAutoNum type="arabicPeriod"/>
              <a:defRPr/>
            </a:pPr>
            <a:r>
              <a:rPr lang="de-DE" sz="1000" b="1" dirty="0">
                <a:cs typeface="+mn-cs"/>
              </a:rPr>
              <a:t>Schaltfläche Office</a:t>
            </a:r>
            <a:r>
              <a:rPr lang="de-DE" sz="1000" dirty="0">
                <a:cs typeface="+mn-cs"/>
              </a:rPr>
              <a:t> (für Office 2007-2010, runder Button oben links) bzw. auf </a:t>
            </a:r>
            <a:r>
              <a:rPr lang="de-DE" sz="1000" b="1" dirty="0">
                <a:cs typeface="+mn-cs"/>
              </a:rPr>
              <a:t>Datei</a:t>
            </a:r>
            <a:r>
              <a:rPr lang="de-DE" sz="1000" dirty="0">
                <a:cs typeface="+mn-cs"/>
              </a:rPr>
              <a:t> (Office 2013) </a:t>
            </a:r>
          </a:p>
          <a:p>
            <a:pPr marL="228600" indent="-228600" eaLnBrk="0" hangingPunct="0">
              <a:buFont typeface="+mj-lt"/>
              <a:buAutoNum type="arabicPeriod"/>
              <a:defRPr/>
            </a:pPr>
            <a:r>
              <a:rPr lang="de-DE" sz="1000" dirty="0">
                <a:cs typeface="+mn-cs"/>
              </a:rPr>
              <a:t>„</a:t>
            </a:r>
            <a:r>
              <a:rPr lang="de-DE" sz="1000" b="1" dirty="0">
                <a:cs typeface="+mn-cs"/>
              </a:rPr>
              <a:t>PowerPoint-Optionen</a:t>
            </a:r>
            <a:r>
              <a:rPr lang="de-DE" sz="1000" dirty="0">
                <a:cs typeface="+mn-cs"/>
              </a:rPr>
              <a:t>“ (für Office 2007-2010, unten rechts) bzw. </a:t>
            </a:r>
            <a:r>
              <a:rPr lang="de-DE" sz="1000" b="1" dirty="0">
                <a:cs typeface="+mn-cs"/>
              </a:rPr>
              <a:t>Optionen</a:t>
            </a:r>
            <a:r>
              <a:rPr lang="de-DE" sz="1000" dirty="0">
                <a:cs typeface="+mn-cs"/>
              </a:rPr>
              <a:t> (Office 2013) </a:t>
            </a:r>
          </a:p>
          <a:p>
            <a:pPr marL="228600" indent="-228600" eaLnBrk="0" hangingPunct="0">
              <a:buFont typeface="+mj-lt"/>
              <a:buAutoNum type="arabicPeriod"/>
              <a:defRPr/>
            </a:pPr>
            <a:r>
              <a:rPr lang="de-DE" sz="1000" b="1" dirty="0">
                <a:cs typeface="+mn-cs"/>
              </a:rPr>
              <a:t>Add-Ins</a:t>
            </a:r>
            <a:endParaRPr lang="de-DE" sz="1000" dirty="0">
              <a:cs typeface="+mn-cs"/>
            </a:endParaRPr>
          </a:p>
          <a:p>
            <a:pPr marL="228600" indent="-228600" eaLnBrk="0" hangingPunct="0">
              <a:buFont typeface="+mj-lt"/>
              <a:buAutoNum type="arabicPeriod"/>
              <a:defRPr/>
            </a:pPr>
            <a:r>
              <a:rPr lang="de-DE" sz="1000" dirty="0">
                <a:cs typeface="+mn-cs"/>
              </a:rPr>
              <a:t>wählen Sie ganz unten bei </a:t>
            </a:r>
            <a:r>
              <a:rPr lang="de-DE" sz="1000" b="1" dirty="0">
                <a:cs typeface="+mn-cs"/>
              </a:rPr>
              <a:t>Verwalten:</a:t>
            </a:r>
            <a:r>
              <a:rPr lang="de-DE" sz="1000" dirty="0">
                <a:cs typeface="+mn-cs"/>
              </a:rPr>
              <a:t> den Punkt </a:t>
            </a:r>
            <a:r>
              <a:rPr lang="de-DE" sz="1000" b="1" dirty="0">
                <a:cs typeface="+mn-cs"/>
              </a:rPr>
              <a:t>PowerPoint-Add Ins</a:t>
            </a:r>
            <a:r>
              <a:rPr lang="de-DE" sz="1000" dirty="0">
                <a:cs typeface="+mn-cs"/>
              </a:rPr>
              <a:t> und klicken Sie </a:t>
            </a:r>
            <a:r>
              <a:rPr lang="de-DE" sz="1000" b="1" dirty="0">
                <a:cs typeface="+mn-cs"/>
              </a:rPr>
              <a:t>Gehe zu…</a:t>
            </a:r>
            <a:r>
              <a:rPr lang="de-DE" sz="1000" dirty="0">
                <a:cs typeface="+mn-cs"/>
              </a:rPr>
              <a:t>.</a:t>
            </a:r>
          </a:p>
          <a:p>
            <a:pPr marL="228600" indent="-228600" eaLnBrk="0" hangingPunct="0">
              <a:buFont typeface="+mj-lt"/>
              <a:buAutoNum type="arabicPeriod"/>
              <a:defRPr/>
            </a:pPr>
            <a:r>
              <a:rPr lang="de-DE" sz="1000" dirty="0">
                <a:cs typeface="+mn-cs"/>
              </a:rPr>
              <a:t>Sollte das RWTH Add In angezeigt werden, entfernen Sie es! Anders ist eine dauerhafte Installierung nicht möglich.</a:t>
            </a:r>
          </a:p>
          <a:p>
            <a:pPr marL="228600" indent="-228600" eaLnBrk="0" hangingPunct="0">
              <a:buFont typeface="+mj-lt"/>
              <a:buAutoNum type="arabicPeriod"/>
              <a:defRPr/>
            </a:pPr>
            <a:r>
              <a:rPr lang="de-DE" sz="1000" dirty="0">
                <a:cs typeface="+mn-cs"/>
              </a:rPr>
              <a:t>Klicken Sie auf </a:t>
            </a:r>
            <a:r>
              <a:rPr lang="de-DE" sz="1000" b="1" dirty="0">
                <a:cs typeface="+mn-cs"/>
              </a:rPr>
              <a:t>Neu Hinzufügen…</a:t>
            </a:r>
            <a:r>
              <a:rPr lang="de-DE" sz="1000" dirty="0">
                <a:cs typeface="+mn-cs"/>
              </a:rPr>
              <a:t>, suchen Sie das Add-In auf ihrem PC raus und klicken Sie auf </a:t>
            </a:r>
            <a:r>
              <a:rPr lang="de-DE" sz="1000" b="1" dirty="0">
                <a:cs typeface="+mn-cs"/>
              </a:rPr>
              <a:t>OK</a:t>
            </a:r>
          </a:p>
          <a:p>
            <a:pPr marL="228600" indent="-228600" eaLnBrk="0" hangingPunct="0">
              <a:buFont typeface="+mj-lt"/>
              <a:buAutoNum type="arabicPeriod"/>
              <a:defRPr/>
            </a:pPr>
            <a:r>
              <a:rPr lang="de-DE" sz="1000" dirty="0">
                <a:cs typeface="+mn-cs"/>
              </a:rPr>
              <a:t>Mit </a:t>
            </a:r>
            <a:r>
              <a:rPr lang="de-DE" sz="1000" b="1" dirty="0">
                <a:cs typeface="+mn-cs"/>
              </a:rPr>
              <a:t>Schließen </a:t>
            </a:r>
            <a:r>
              <a:rPr lang="de-DE" sz="1000" dirty="0">
                <a:cs typeface="+mn-cs"/>
              </a:rPr>
              <a:t>wird das Add-In dauerhaft gespeichert. Sie können es danach jederzeit wieder entfernen</a:t>
            </a:r>
          </a:p>
        </p:txBody>
      </p:sp>
      <p:sp>
        <p:nvSpPr>
          <p:cNvPr id="2" name="Title 1"/>
          <p:cNvSpPr>
            <a:spLocks noGrp="1"/>
          </p:cNvSpPr>
          <p:nvPr>
            <p:ph type="title"/>
          </p:nvPr>
        </p:nvSpPr>
        <p:spPr>
          <a:xfrm>
            <a:off x="288000" y="201600"/>
            <a:ext cx="8568000" cy="543600"/>
          </a:xfrm>
          <a:prstGeom prst="rect">
            <a:avLst/>
          </a:prstGeom>
        </p:spPr>
        <p:txBody>
          <a:bodyPr lIns="0" tIns="0" rIns="0" bIns="0" anchor="b" anchorCtr="0"/>
          <a:lstStyle>
            <a:lvl1pPr algn="l">
              <a:defRPr sz="2000" b="1">
                <a:solidFill>
                  <a:schemeClr val="tx2"/>
                </a:solidFill>
              </a:defRPr>
            </a:lvl1pPr>
          </a:lstStyle>
          <a:p>
            <a:r>
              <a:rPr lang="de-DE" smtClean="0"/>
              <a:t>Titelmasterformat durch Klicken bearbeiten</a:t>
            </a:r>
            <a:endParaRPr lang="en-US" dirty="0"/>
          </a:p>
        </p:txBody>
      </p:sp>
      <p:sp>
        <p:nvSpPr>
          <p:cNvPr id="3" name="Content Placeholder 2"/>
          <p:cNvSpPr>
            <a:spLocks noGrp="1"/>
          </p:cNvSpPr>
          <p:nvPr>
            <p:ph idx="1"/>
          </p:nvPr>
        </p:nvSpPr>
        <p:spPr>
          <a:xfrm>
            <a:off x="288000" y="1152000"/>
            <a:ext cx="8568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smtClean="0"/>
              <a:t>Textmasterformat bearbeiten</a:t>
            </a:r>
          </a:p>
        </p:txBody>
      </p:sp>
      <p:sp>
        <p:nvSpPr>
          <p:cNvPr id="7" name="Textplatzhalter 6"/>
          <p:cNvSpPr>
            <a:spLocks noGrp="1"/>
          </p:cNvSpPr>
          <p:nvPr>
            <p:ph type="body" sz="quarter" idx="12"/>
          </p:nvPr>
        </p:nvSpPr>
        <p:spPr>
          <a:xfrm>
            <a:off x="287338" y="1684800"/>
            <a:ext cx="8569325" cy="3751263"/>
          </a:xfrm>
          <a:prstGeom prst="rect">
            <a:avLst/>
          </a:prstGeom>
        </p:spPr>
        <p:txBody>
          <a:bodyPr lIns="0" tIns="0" rIns="0" bIns="0"/>
          <a:lstStyle>
            <a:lvl1pPr marL="0" indent="0">
              <a:buFontTx/>
              <a:buNone/>
              <a:defRPr/>
            </a:lvl1pPr>
          </a:lstStyle>
          <a:p>
            <a:pPr lvl="0"/>
            <a:r>
              <a:rPr lang="de-DE" smtClean="0"/>
              <a:t>Textmasterformat bearbeiten</a:t>
            </a:r>
          </a:p>
        </p:txBody>
      </p:sp>
      <p:sp>
        <p:nvSpPr>
          <p:cNvPr id="9"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
        <p:nvSpPr>
          <p:cNvPr id="10" name="Rettangolo 9"/>
          <p:cNvSpPr/>
          <p:nvPr userDrawn="1"/>
        </p:nvSpPr>
        <p:spPr>
          <a:xfrm>
            <a:off x="287338" y="6227763"/>
            <a:ext cx="2998778"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userDrawn="1"/>
        </p:nvSpPr>
        <p:spPr>
          <a:xfrm>
            <a:off x="785787" y="6328341"/>
            <a:ext cx="3571900" cy="369332"/>
          </a:xfrm>
          <a:prstGeom prst="rect">
            <a:avLst/>
          </a:prstGeom>
          <a:noFill/>
        </p:spPr>
        <p:txBody>
          <a:bodyPr wrap="square" rtlCol="0">
            <a:spAutoFit/>
          </a:bodyPr>
          <a:lstStyle/>
          <a:p>
            <a:r>
              <a:rPr lang="it-IT" sz="900" b="1" dirty="0" err="1" smtClean="0">
                <a:solidFill>
                  <a:schemeClr val="tx2"/>
                </a:solidFill>
              </a:rPr>
              <a:t>Lehrstuhl</a:t>
            </a:r>
            <a:r>
              <a:rPr lang="it-IT" sz="900" b="1" dirty="0" smtClean="0">
                <a:solidFill>
                  <a:schemeClr val="tx2"/>
                </a:solidFill>
              </a:rPr>
              <a:t> </a:t>
            </a:r>
            <a:r>
              <a:rPr lang="it-IT" sz="900" b="1" dirty="0" err="1" smtClean="0">
                <a:solidFill>
                  <a:schemeClr val="tx2"/>
                </a:solidFill>
              </a:rPr>
              <a:t>für</a:t>
            </a:r>
            <a:r>
              <a:rPr lang="it-IT" sz="900" b="1" dirty="0" smtClean="0">
                <a:solidFill>
                  <a:schemeClr val="tx2"/>
                </a:solidFill>
              </a:rPr>
              <a:t> </a:t>
            </a:r>
            <a:r>
              <a:rPr lang="it-IT" sz="900" b="1" dirty="0" err="1" smtClean="0">
                <a:solidFill>
                  <a:schemeClr val="tx2"/>
                </a:solidFill>
              </a:rPr>
              <a:t>Energieeffizientes</a:t>
            </a:r>
            <a:r>
              <a:rPr lang="it-IT" sz="900" b="1" dirty="0" smtClean="0">
                <a:solidFill>
                  <a:schemeClr val="tx2"/>
                </a:solidFill>
              </a:rPr>
              <a:t> </a:t>
            </a:r>
            <a:r>
              <a:rPr lang="it-IT" sz="900" b="1" dirty="0" err="1" smtClean="0">
                <a:solidFill>
                  <a:schemeClr val="tx2"/>
                </a:solidFill>
              </a:rPr>
              <a:t>Bauen</a:t>
            </a:r>
            <a:endParaRPr lang="it-IT" sz="900" b="1" dirty="0" smtClean="0">
              <a:solidFill>
                <a:schemeClr val="tx2"/>
              </a:solidFill>
            </a:endParaRPr>
          </a:p>
          <a:p>
            <a:r>
              <a:rPr lang="it-IT" sz="900" dirty="0" err="1" smtClean="0">
                <a:solidFill>
                  <a:schemeClr val="tx2">
                    <a:lumMod val="40000"/>
                    <a:lumOff val="60000"/>
                  </a:schemeClr>
                </a:solidFill>
              </a:rPr>
              <a:t>Fakultät</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für</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2" name="Immagine 11" descr="e3d logo.jpg"/>
          <p:cNvPicPr>
            <a:picLocks noChangeAspect="1"/>
          </p:cNvPicPr>
          <p:nvPr userDrawn="1"/>
        </p:nvPicPr>
        <p:blipFill>
          <a:blip r:embed="rId2" cstate="print"/>
          <a:stretch>
            <a:fillRect/>
          </a:stretch>
        </p:blipFill>
        <p:spPr>
          <a:xfrm>
            <a:off x="6322231" y="6328341"/>
            <a:ext cx="785818" cy="359910"/>
          </a:xfrm>
          <a:prstGeom prst="rect">
            <a:avLst/>
          </a:prstGeom>
        </p:spPr>
      </p:pic>
      <p:cxnSp>
        <p:nvCxnSpPr>
          <p:cNvPr id="13" name="Connettore 1 12"/>
          <p:cNvCxnSpPr/>
          <p:nvPr userDrawn="1"/>
        </p:nvCxnSpPr>
        <p:spPr>
          <a:xfrm rot="10800000">
            <a:off x="0" y="6143644"/>
            <a:ext cx="9144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_Text_Bild">
    <p:spTree>
      <p:nvGrpSpPr>
        <p:cNvPr id="1" name=""/>
        <p:cNvGrpSpPr/>
        <p:nvPr/>
      </p:nvGrpSpPr>
      <p:grpSpPr>
        <a:xfrm>
          <a:off x="0" y="0"/>
          <a:ext cx="0" cy="0"/>
          <a:chOff x="0" y="0"/>
          <a:chExt cx="0" cy="0"/>
        </a:xfrm>
      </p:grpSpPr>
      <p:pic>
        <p:nvPicPr>
          <p:cNvPr id="5" name="Grafik 7"/>
          <p:cNvPicPr>
            <a:picLocks noChangeAspect="1"/>
          </p:cNvPicPr>
          <p:nvPr/>
        </p:nvPicPr>
        <p:blipFill>
          <a:blip r:embed="rId2" cstate="print"/>
          <a:srcRect r="48386" b="11"/>
          <a:stretch>
            <a:fillRect/>
          </a:stretch>
        </p:blipFill>
        <p:spPr bwMode="auto">
          <a:xfrm>
            <a:off x="6069013" y="1685925"/>
            <a:ext cx="2787650" cy="3598863"/>
          </a:xfrm>
          <a:prstGeom prst="rect">
            <a:avLst/>
          </a:prstGeom>
          <a:noFill/>
          <a:ln w="9525">
            <a:noFill/>
            <a:miter lim="800000"/>
            <a:headEnd/>
            <a:tailEnd/>
          </a:ln>
        </p:spPr>
      </p:pic>
      <p:sp>
        <p:nvSpPr>
          <p:cNvPr id="2" name="Title 1"/>
          <p:cNvSpPr>
            <a:spLocks noGrp="1"/>
          </p:cNvSpPr>
          <p:nvPr>
            <p:ph type="title"/>
          </p:nvPr>
        </p:nvSpPr>
        <p:spPr>
          <a:xfrm>
            <a:off x="288000" y="201600"/>
            <a:ext cx="8568000" cy="543600"/>
          </a:xfrm>
          <a:prstGeom prst="rect">
            <a:avLst/>
          </a:prstGeom>
        </p:spPr>
        <p:txBody>
          <a:bodyPr lIns="0" tIns="0" rIns="0" bIns="0" anchor="b" anchorCtr="0"/>
          <a:lstStyle>
            <a:lvl1pPr algn="l">
              <a:defRPr sz="2000" b="1">
                <a:solidFill>
                  <a:schemeClr val="tx2"/>
                </a:solidFill>
              </a:defRPr>
            </a:lvl1pPr>
          </a:lstStyle>
          <a:p>
            <a:r>
              <a:rPr lang="de-DE" smtClean="0"/>
              <a:t>Titelmasterformat durch Klicken bearbeiten</a:t>
            </a:r>
            <a:endParaRPr lang="en-US" dirty="0"/>
          </a:p>
        </p:txBody>
      </p:sp>
      <p:sp>
        <p:nvSpPr>
          <p:cNvPr id="25" name="Textplatzhalter 24"/>
          <p:cNvSpPr>
            <a:spLocks noGrp="1"/>
          </p:cNvSpPr>
          <p:nvPr>
            <p:ph type="body" sz="quarter" idx="11"/>
          </p:nvPr>
        </p:nvSpPr>
        <p:spPr>
          <a:xfrm>
            <a:off x="288000" y="1152000"/>
            <a:ext cx="8569325"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smtClean="0"/>
              <a:t>Textmasterformat bearbeiten</a:t>
            </a:r>
          </a:p>
        </p:txBody>
      </p:sp>
      <p:sp>
        <p:nvSpPr>
          <p:cNvPr id="14" name="Textplatzhalter 11"/>
          <p:cNvSpPr>
            <a:spLocks noGrp="1"/>
          </p:cNvSpPr>
          <p:nvPr>
            <p:ph type="body" sz="quarter" idx="14"/>
          </p:nvPr>
        </p:nvSpPr>
        <p:spPr>
          <a:xfrm>
            <a:off x="287338" y="1684799"/>
            <a:ext cx="5648325" cy="3985955"/>
          </a:xfrm>
          <a:prstGeom prst="rect">
            <a:avLst/>
          </a:prstGeom>
        </p:spPr>
        <p:txBody>
          <a:bodyPr lIns="0" tIns="0" rIns="0" bIns="0"/>
          <a:lstStyle/>
          <a:p>
            <a:pPr lvl="0"/>
            <a:r>
              <a:rPr lang="de-DE" smtClean="0"/>
              <a:t>Textmasterformat bearbeiten</a:t>
            </a:r>
          </a:p>
          <a:p>
            <a:pPr lvl="1"/>
            <a:r>
              <a:rPr lang="de-DE" smtClean="0"/>
              <a:t>Zweite Ebene</a:t>
            </a:r>
          </a:p>
          <a:p>
            <a:pPr lvl="2"/>
            <a:r>
              <a:rPr lang="de-DE" smtClean="0"/>
              <a:t>Dritte Ebene</a:t>
            </a:r>
          </a:p>
          <a:p>
            <a:pPr lvl="3"/>
            <a:r>
              <a:rPr lang="de-DE" smtClean="0"/>
              <a:t>Vierte Ebene</a:t>
            </a:r>
          </a:p>
        </p:txBody>
      </p:sp>
      <p:sp>
        <p:nvSpPr>
          <p:cNvPr id="7"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
        <p:nvSpPr>
          <p:cNvPr id="8" name="Rettangolo 7"/>
          <p:cNvSpPr/>
          <p:nvPr userDrawn="1"/>
        </p:nvSpPr>
        <p:spPr>
          <a:xfrm>
            <a:off x="287338" y="6227763"/>
            <a:ext cx="2998778"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asellaDiTesto 8"/>
          <p:cNvSpPr txBox="1"/>
          <p:nvPr userDrawn="1"/>
        </p:nvSpPr>
        <p:spPr>
          <a:xfrm>
            <a:off x="785787" y="6328341"/>
            <a:ext cx="3571900" cy="369332"/>
          </a:xfrm>
          <a:prstGeom prst="rect">
            <a:avLst/>
          </a:prstGeom>
          <a:noFill/>
        </p:spPr>
        <p:txBody>
          <a:bodyPr wrap="square" rtlCol="0">
            <a:spAutoFit/>
          </a:bodyPr>
          <a:lstStyle/>
          <a:p>
            <a:r>
              <a:rPr lang="it-IT" sz="900" b="1" dirty="0" err="1" smtClean="0">
                <a:solidFill>
                  <a:schemeClr val="tx2"/>
                </a:solidFill>
              </a:rPr>
              <a:t>Lehrstuhl</a:t>
            </a:r>
            <a:r>
              <a:rPr lang="it-IT" sz="900" b="1" dirty="0" smtClean="0">
                <a:solidFill>
                  <a:schemeClr val="tx2"/>
                </a:solidFill>
              </a:rPr>
              <a:t> </a:t>
            </a:r>
            <a:r>
              <a:rPr lang="it-IT" sz="900" b="1" dirty="0" err="1" smtClean="0">
                <a:solidFill>
                  <a:schemeClr val="tx2"/>
                </a:solidFill>
              </a:rPr>
              <a:t>für</a:t>
            </a:r>
            <a:r>
              <a:rPr lang="it-IT" sz="900" b="1" dirty="0" smtClean="0">
                <a:solidFill>
                  <a:schemeClr val="tx2"/>
                </a:solidFill>
              </a:rPr>
              <a:t> </a:t>
            </a:r>
            <a:r>
              <a:rPr lang="it-IT" sz="900" b="1" dirty="0" err="1" smtClean="0">
                <a:solidFill>
                  <a:schemeClr val="tx2"/>
                </a:solidFill>
              </a:rPr>
              <a:t>Energieeffizientes</a:t>
            </a:r>
            <a:r>
              <a:rPr lang="it-IT" sz="900" b="1" dirty="0" smtClean="0">
                <a:solidFill>
                  <a:schemeClr val="tx2"/>
                </a:solidFill>
              </a:rPr>
              <a:t> </a:t>
            </a:r>
            <a:r>
              <a:rPr lang="it-IT" sz="900" b="1" dirty="0" err="1" smtClean="0">
                <a:solidFill>
                  <a:schemeClr val="tx2"/>
                </a:solidFill>
              </a:rPr>
              <a:t>Bauen</a:t>
            </a:r>
            <a:endParaRPr lang="it-IT" sz="900" b="1" dirty="0" smtClean="0">
              <a:solidFill>
                <a:schemeClr val="tx2"/>
              </a:solidFill>
            </a:endParaRPr>
          </a:p>
          <a:p>
            <a:r>
              <a:rPr lang="it-IT" sz="900" dirty="0" err="1" smtClean="0">
                <a:solidFill>
                  <a:schemeClr val="tx2">
                    <a:lumMod val="40000"/>
                    <a:lumOff val="60000"/>
                  </a:schemeClr>
                </a:solidFill>
              </a:rPr>
              <a:t>Fakultät</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für</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0" name="Immagine 9" descr="e3d logo.jpg"/>
          <p:cNvPicPr>
            <a:picLocks noChangeAspect="1"/>
          </p:cNvPicPr>
          <p:nvPr userDrawn="1"/>
        </p:nvPicPr>
        <p:blipFill>
          <a:blip r:embed="rId3" cstate="print"/>
          <a:stretch>
            <a:fillRect/>
          </a:stretch>
        </p:blipFill>
        <p:spPr>
          <a:xfrm>
            <a:off x="6322231" y="6328341"/>
            <a:ext cx="785818" cy="359910"/>
          </a:xfrm>
          <a:prstGeom prst="rect">
            <a:avLst/>
          </a:prstGeom>
        </p:spPr>
      </p:pic>
      <p:cxnSp>
        <p:nvCxnSpPr>
          <p:cNvPr id="11" name="Connettore 1 10"/>
          <p:cNvCxnSpPr/>
          <p:nvPr userDrawn="1"/>
        </p:nvCxnSpPr>
        <p:spPr>
          <a:xfrm rot="10800000">
            <a:off x="0" y="6143644"/>
            <a:ext cx="9144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_Bild">
    <p:spTree>
      <p:nvGrpSpPr>
        <p:cNvPr id="1" name=""/>
        <p:cNvGrpSpPr/>
        <p:nvPr/>
      </p:nvGrpSpPr>
      <p:grpSpPr>
        <a:xfrm>
          <a:off x="0" y="0"/>
          <a:ext cx="0" cy="0"/>
          <a:chOff x="0" y="0"/>
          <a:chExt cx="0" cy="0"/>
        </a:xfrm>
      </p:grpSpPr>
      <p:pic>
        <p:nvPicPr>
          <p:cNvPr id="4" name="Grafik 7"/>
          <p:cNvPicPr>
            <a:picLocks noChangeAspect="1"/>
          </p:cNvPicPr>
          <p:nvPr/>
        </p:nvPicPr>
        <p:blipFill>
          <a:blip r:embed="rId2" cstate="print"/>
          <a:srcRect t="14459" b="14459"/>
          <a:stretch>
            <a:fillRect/>
          </a:stretch>
        </p:blipFill>
        <p:spPr bwMode="auto">
          <a:xfrm>
            <a:off x="287338" y="1152525"/>
            <a:ext cx="8569325" cy="4060825"/>
          </a:xfrm>
          <a:prstGeom prst="rect">
            <a:avLst/>
          </a:prstGeom>
          <a:noFill/>
          <a:ln w="9525">
            <a:noFill/>
            <a:miter lim="800000"/>
            <a:headEnd/>
            <a:tailEnd/>
          </a:ln>
        </p:spPr>
      </p:pic>
      <p:sp>
        <p:nvSpPr>
          <p:cNvPr id="2" name="Title 1"/>
          <p:cNvSpPr>
            <a:spLocks noGrp="1"/>
          </p:cNvSpPr>
          <p:nvPr>
            <p:ph type="title"/>
          </p:nvPr>
        </p:nvSpPr>
        <p:spPr>
          <a:xfrm>
            <a:off x="288000" y="201600"/>
            <a:ext cx="8568000" cy="543600"/>
          </a:xfrm>
          <a:prstGeom prst="rect">
            <a:avLst/>
          </a:prstGeom>
        </p:spPr>
        <p:txBody>
          <a:bodyPr lIns="0" tIns="0" rIns="0" bIns="0" anchor="b" anchorCtr="0"/>
          <a:lstStyle>
            <a:lvl1pPr algn="l">
              <a:defRPr sz="2000" b="1">
                <a:solidFill>
                  <a:schemeClr val="tx2"/>
                </a:solidFill>
              </a:defRPr>
            </a:lvl1pPr>
          </a:lstStyle>
          <a:p>
            <a:r>
              <a:rPr lang="de-DE" smtClean="0"/>
              <a:t>Titelmasterformat durch Klicken bearbeiten</a:t>
            </a:r>
            <a:endParaRPr lang="en-US" dirty="0"/>
          </a:p>
        </p:txBody>
      </p:sp>
      <p:sp>
        <p:nvSpPr>
          <p:cNvPr id="10" name="Textplatzhalter 9"/>
          <p:cNvSpPr>
            <a:spLocks noGrp="1"/>
          </p:cNvSpPr>
          <p:nvPr>
            <p:ph type="body" sz="quarter" idx="13"/>
          </p:nvPr>
        </p:nvSpPr>
        <p:spPr>
          <a:xfrm>
            <a:off x="287338" y="5359400"/>
            <a:ext cx="8559667" cy="499533"/>
          </a:xfrm>
          <a:prstGeom prst="rect">
            <a:avLst/>
          </a:prstGeom>
        </p:spPr>
        <p:txBody>
          <a:bodyPr>
            <a:normAutofit/>
          </a:bodyPr>
          <a:lstStyle>
            <a:lvl1pPr marL="0" indent="0" algn="r">
              <a:buNone/>
              <a:defRPr sz="900" baseline="0"/>
            </a:lvl1pPr>
          </a:lstStyle>
          <a:p>
            <a:pPr lvl="0"/>
            <a:r>
              <a:rPr lang="de-DE" smtClean="0"/>
              <a:t>Textmasterformat bearbeiten</a:t>
            </a:r>
          </a:p>
        </p:txBody>
      </p:sp>
      <p:sp>
        <p:nvSpPr>
          <p:cNvPr id="6"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
        <p:nvSpPr>
          <p:cNvPr id="7" name="Rettangolo 6"/>
          <p:cNvSpPr/>
          <p:nvPr userDrawn="1"/>
        </p:nvSpPr>
        <p:spPr>
          <a:xfrm>
            <a:off x="287338" y="6227763"/>
            <a:ext cx="2998778"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p:cNvSpPr txBox="1"/>
          <p:nvPr userDrawn="1"/>
        </p:nvSpPr>
        <p:spPr>
          <a:xfrm>
            <a:off x="785787" y="6328341"/>
            <a:ext cx="3571900" cy="369332"/>
          </a:xfrm>
          <a:prstGeom prst="rect">
            <a:avLst/>
          </a:prstGeom>
          <a:noFill/>
        </p:spPr>
        <p:txBody>
          <a:bodyPr wrap="square" rtlCol="0">
            <a:spAutoFit/>
          </a:bodyPr>
          <a:lstStyle/>
          <a:p>
            <a:r>
              <a:rPr lang="it-IT" sz="900" b="1" dirty="0" err="1" smtClean="0">
                <a:solidFill>
                  <a:schemeClr val="tx2"/>
                </a:solidFill>
              </a:rPr>
              <a:t>Lehrstuhl</a:t>
            </a:r>
            <a:r>
              <a:rPr lang="it-IT" sz="900" b="1" dirty="0" smtClean="0">
                <a:solidFill>
                  <a:schemeClr val="tx2"/>
                </a:solidFill>
              </a:rPr>
              <a:t> </a:t>
            </a:r>
            <a:r>
              <a:rPr lang="it-IT" sz="900" b="1" dirty="0" err="1" smtClean="0">
                <a:solidFill>
                  <a:schemeClr val="tx2"/>
                </a:solidFill>
              </a:rPr>
              <a:t>für</a:t>
            </a:r>
            <a:r>
              <a:rPr lang="it-IT" sz="900" b="1" dirty="0" smtClean="0">
                <a:solidFill>
                  <a:schemeClr val="tx2"/>
                </a:solidFill>
              </a:rPr>
              <a:t> </a:t>
            </a:r>
            <a:r>
              <a:rPr lang="it-IT" sz="900" b="1" dirty="0" err="1" smtClean="0">
                <a:solidFill>
                  <a:schemeClr val="tx2"/>
                </a:solidFill>
              </a:rPr>
              <a:t>Energieeffizientes</a:t>
            </a:r>
            <a:r>
              <a:rPr lang="it-IT" sz="900" b="1" dirty="0" smtClean="0">
                <a:solidFill>
                  <a:schemeClr val="tx2"/>
                </a:solidFill>
              </a:rPr>
              <a:t> </a:t>
            </a:r>
            <a:r>
              <a:rPr lang="it-IT" sz="900" b="1" dirty="0" err="1" smtClean="0">
                <a:solidFill>
                  <a:schemeClr val="tx2"/>
                </a:solidFill>
              </a:rPr>
              <a:t>Bauen</a:t>
            </a:r>
            <a:endParaRPr lang="it-IT" sz="900" b="1" dirty="0" smtClean="0">
              <a:solidFill>
                <a:schemeClr val="tx2"/>
              </a:solidFill>
            </a:endParaRPr>
          </a:p>
          <a:p>
            <a:r>
              <a:rPr lang="it-IT" sz="900" dirty="0" err="1" smtClean="0">
                <a:solidFill>
                  <a:schemeClr val="tx2">
                    <a:lumMod val="40000"/>
                    <a:lumOff val="60000"/>
                  </a:schemeClr>
                </a:solidFill>
              </a:rPr>
              <a:t>Fakultät</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für</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9" name="Immagine 8" descr="e3d logo.jpg"/>
          <p:cNvPicPr>
            <a:picLocks noChangeAspect="1"/>
          </p:cNvPicPr>
          <p:nvPr userDrawn="1"/>
        </p:nvPicPr>
        <p:blipFill>
          <a:blip r:embed="rId3" cstate="print"/>
          <a:stretch>
            <a:fillRect/>
          </a:stretch>
        </p:blipFill>
        <p:spPr>
          <a:xfrm>
            <a:off x="6322231" y="6328341"/>
            <a:ext cx="785818" cy="359910"/>
          </a:xfrm>
          <a:prstGeom prst="rect">
            <a:avLst/>
          </a:prstGeom>
        </p:spPr>
      </p:pic>
      <p:cxnSp>
        <p:nvCxnSpPr>
          <p:cNvPr id="11" name="Connettore 1 10"/>
          <p:cNvCxnSpPr/>
          <p:nvPr userDrawn="1"/>
        </p:nvCxnSpPr>
        <p:spPr>
          <a:xfrm rot="10800000">
            <a:off x="0" y="6143644"/>
            <a:ext cx="9144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Grafik 6"/>
          <p:cNvPicPr>
            <a:picLocks noChangeAspect="1"/>
          </p:cNvPicPr>
          <p:nvPr/>
        </p:nvPicPr>
        <p:blipFill>
          <a:blip r:embed="rId13" cstate="print"/>
          <a:srcRect/>
          <a:stretch>
            <a:fillRect/>
          </a:stretch>
        </p:blipFill>
        <p:spPr bwMode="auto">
          <a:xfrm>
            <a:off x="7204075" y="6043613"/>
            <a:ext cx="1779588" cy="814387"/>
          </a:xfrm>
          <a:prstGeom prst="rect">
            <a:avLst/>
          </a:prstGeom>
          <a:noFill/>
          <a:ln w="9525">
            <a:noFill/>
            <a:miter lim="800000"/>
            <a:headEnd/>
            <a:tailEnd/>
          </a:ln>
        </p:spPr>
      </p:pic>
      <p:sp>
        <p:nvSpPr>
          <p:cNvPr id="9" name="Slide Number Placeholder 5"/>
          <p:cNvSpPr txBox="1">
            <a:spLocks/>
          </p:cNvSpPr>
          <p:nvPr/>
        </p:nvSpPr>
        <p:spPr>
          <a:xfrm>
            <a:off x="1123950" y="6227763"/>
            <a:ext cx="4251325" cy="630237"/>
          </a:xfrm>
          <a:prstGeom prst="rect">
            <a:avLst/>
          </a:prstGeom>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dirty="0" smtClean="0"/>
              <a:t>Foliensatz 2018</a:t>
            </a:r>
            <a:r>
              <a:rPr lang="de-DE" baseline="0" dirty="0" smtClean="0"/>
              <a:t> der RWTH Aachen</a:t>
            </a:r>
            <a:endParaRPr lang="de-DE" dirty="0" smtClean="0"/>
          </a:p>
          <a:p>
            <a:pPr fontAlgn="auto">
              <a:spcBef>
                <a:spcPts val="0"/>
              </a:spcBef>
              <a:spcAft>
                <a:spcPts val="0"/>
              </a:spcAft>
              <a:defRPr/>
            </a:pPr>
            <a:r>
              <a:rPr lang="de-DE" dirty="0" smtClean="0"/>
              <a:t>Dezernat</a:t>
            </a:r>
            <a:r>
              <a:rPr lang="de-DE" baseline="0" dirty="0" smtClean="0"/>
              <a:t> 6.0</a:t>
            </a:r>
            <a:r>
              <a:rPr lang="de-DE" dirty="0" smtClean="0"/>
              <a:t> | Abteilung</a:t>
            </a:r>
            <a:r>
              <a:rPr lang="de-DE" baseline="0" dirty="0" smtClean="0"/>
              <a:t> 6.3</a:t>
            </a:r>
            <a:r>
              <a:rPr lang="de-DE" dirty="0" smtClean="0"/>
              <a:t> |</a:t>
            </a:r>
            <a:r>
              <a:rPr lang="de-DE" baseline="0" dirty="0" smtClean="0"/>
              <a:t> März 2018</a:t>
            </a:r>
            <a:endParaRPr lang="de-DE" dirty="0"/>
          </a:p>
        </p:txBody>
      </p:sp>
      <p:sp>
        <p:nvSpPr>
          <p:cNvPr id="7" name="Textfeld 6"/>
          <p:cNvSpPr txBox="1"/>
          <p:nvPr/>
        </p:nvSpPr>
        <p:spPr>
          <a:xfrm>
            <a:off x="-2245177" y="5412101"/>
            <a:ext cx="2033134" cy="1477328"/>
          </a:xfrm>
          <a:prstGeom prst="rect">
            <a:avLst/>
          </a:prstGeom>
          <a:noFill/>
        </p:spPr>
        <p:txBody>
          <a:bodyPr wrap="square">
            <a:spAutoFit/>
          </a:bodyPr>
          <a:lstStyle/>
          <a:p>
            <a:pPr eaLnBrk="1" fontAlgn="auto" hangingPunct="1">
              <a:spcBef>
                <a:spcPts val="0"/>
              </a:spcBef>
              <a:spcAft>
                <a:spcPts val="0"/>
              </a:spcAft>
              <a:defRPr/>
            </a:pPr>
            <a:r>
              <a:rPr lang="de-DE" sz="1000" b="1" dirty="0" smtClean="0">
                <a:latin typeface="+mn-lt"/>
              </a:rPr>
              <a:t>Fußzeile</a:t>
            </a:r>
            <a:r>
              <a:rPr lang="de-DE" sz="1000" b="1" baseline="0" dirty="0" smtClean="0">
                <a:latin typeface="+mn-lt"/>
              </a:rPr>
              <a:t> anpassen</a:t>
            </a:r>
            <a:r>
              <a:rPr lang="de-DE" sz="1000" b="1" dirty="0" smtClean="0">
                <a:latin typeface="+mn-lt"/>
              </a:rPr>
              <a:t>:</a:t>
            </a:r>
            <a:endParaRPr lang="de-DE" sz="1000" b="0" dirty="0" smtClean="0">
              <a:latin typeface="+mn-lt"/>
            </a:endParaRPr>
          </a:p>
          <a:p>
            <a:pPr eaLnBrk="1" fontAlgn="auto" hangingPunct="1">
              <a:spcBef>
                <a:spcPts val="0"/>
              </a:spcBef>
              <a:spcAft>
                <a:spcPts val="0"/>
              </a:spcAft>
              <a:defRPr/>
            </a:pPr>
            <a:r>
              <a:rPr lang="de-DE" sz="1000" b="0" dirty="0" smtClean="0">
                <a:latin typeface="+mn-lt"/>
              </a:rPr>
              <a:t>Zum</a:t>
            </a:r>
            <a:r>
              <a:rPr lang="de-DE" sz="1000" b="0" baseline="0" dirty="0" smtClean="0">
                <a:latin typeface="+mn-lt"/>
              </a:rPr>
              <a:t> Anpassen der Fußzeile unter Karteireiter Ansicht &gt; auf Folienmaster klicken. Links in der Übersicht auf die oberste Folie scrollen und dort in die Fußzeile klicken. So wird der Text automatisch auf allen Seiten angepasst.</a:t>
            </a:r>
            <a:endParaRPr lang="de-DE" sz="1000" b="1" dirty="0">
              <a:latin typeface="+mn-lt"/>
            </a:endParaRPr>
          </a:p>
        </p:txBody>
      </p:sp>
      <p:sp>
        <p:nvSpPr>
          <p:cNvPr id="8" name="Textfeld 7"/>
          <p:cNvSpPr txBox="1"/>
          <p:nvPr/>
        </p:nvSpPr>
        <p:spPr>
          <a:xfrm>
            <a:off x="-2246313" y="506413"/>
            <a:ext cx="2066925" cy="4708525"/>
          </a:xfrm>
          <a:prstGeom prst="rect">
            <a:avLst/>
          </a:prstGeom>
          <a:noFill/>
        </p:spPr>
        <p:txBody>
          <a:bodyPr>
            <a:spAutoFit/>
          </a:bodyPr>
          <a:lstStyle/>
          <a:p>
            <a:pPr fontAlgn="auto">
              <a:spcBef>
                <a:spcPts val="0"/>
              </a:spcBef>
              <a:spcAft>
                <a:spcPts val="0"/>
              </a:spcAft>
              <a:defRPr/>
            </a:pPr>
            <a:r>
              <a:rPr lang="de-DE" sz="1000" b="1" dirty="0">
                <a:latin typeface="+mn-lt"/>
                <a:cs typeface="+mn-cs"/>
              </a:rPr>
              <a:t>Seitenzahlen:</a:t>
            </a:r>
          </a:p>
          <a:p>
            <a:pPr eaLnBrk="0" hangingPunct="0">
              <a:defRPr/>
            </a:pPr>
            <a:r>
              <a:rPr lang="de-DE" sz="1000" dirty="0">
                <a:cs typeface="+mn-cs"/>
              </a:rPr>
              <a:t>Die Seitenanzeige „1 von X“ ist nicht standardmäßig in </a:t>
            </a:r>
            <a:r>
              <a:rPr lang="de-DE" sz="1000" dirty="0" err="1">
                <a:cs typeface="+mn-cs"/>
              </a:rPr>
              <a:t>Powerpoint</a:t>
            </a:r>
            <a:r>
              <a:rPr lang="de-DE" sz="1000" dirty="0">
                <a:cs typeface="+mn-cs"/>
              </a:rPr>
              <a:t> verfügbar; daher benötigen Sie dazu ein Add-In. Das Add-In kann im Vorlagencenter heruntergeladen werden.</a:t>
            </a:r>
          </a:p>
          <a:p>
            <a:pPr eaLnBrk="0" hangingPunct="0">
              <a:defRPr/>
            </a:pPr>
            <a:endParaRPr lang="de-DE" sz="1000" dirty="0">
              <a:cs typeface="+mn-cs"/>
            </a:endParaRPr>
          </a:p>
          <a:p>
            <a:pPr eaLnBrk="0" hangingPunct="0">
              <a:defRPr/>
            </a:pPr>
            <a:r>
              <a:rPr lang="de-DE" sz="1000" b="1" dirty="0">
                <a:cs typeface="+mn-cs"/>
              </a:rPr>
              <a:t>Aktivieren</a:t>
            </a:r>
          </a:p>
          <a:p>
            <a:pPr eaLnBrk="0" hangingPunct="0">
              <a:defRPr/>
            </a:pPr>
            <a:r>
              <a:rPr lang="de-DE" sz="1000" dirty="0">
                <a:cs typeface="+mn-cs"/>
              </a:rPr>
              <a:t>Nach dem Öffnen der Vorlage, klicken Sie mit einem Doppelklick auf die Datei „RWTH-Addin-Seitenzahlen“, um das Add-In zu aktivieren. Nach dem Schließen von </a:t>
            </a:r>
            <a:r>
              <a:rPr lang="de-DE" sz="1000" dirty="0" err="1">
                <a:cs typeface="+mn-cs"/>
              </a:rPr>
              <a:t>Powerpoint</a:t>
            </a:r>
            <a:r>
              <a:rPr lang="de-DE" sz="1000" dirty="0">
                <a:cs typeface="+mn-cs"/>
              </a:rPr>
              <a:t> deaktiviert es sich automatisch wieder.</a:t>
            </a:r>
          </a:p>
          <a:p>
            <a:pPr eaLnBrk="0" hangingPunct="0">
              <a:defRPr/>
            </a:pPr>
            <a:endParaRPr lang="de-DE" sz="1000" dirty="0">
              <a:cs typeface="+mn-cs"/>
            </a:endParaRPr>
          </a:p>
          <a:p>
            <a:pPr eaLnBrk="0" hangingPunct="0">
              <a:defRPr/>
            </a:pPr>
            <a:r>
              <a:rPr lang="de-DE" sz="1000" b="1" dirty="0">
                <a:cs typeface="+mn-cs"/>
              </a:rPr>
              <a:t>Erstellen</a:t>
            </a:r>
          </a:p>
          <a:p>
            <a:pPr eaLnBrk="0" hangingPunct="0">
              <a:defRPr/>
            </a:pPr>
            <a:r>
              <a:rPr lang="de-DE" sz="1000" dirty="0">
                <a:cs typeface="+mn-cs"/>
              </a:rPr>
              <a:t>Gehen Sie in der Symbolleiste auf den Tab „RWTH </a:t>
            </a:r>
            <a:r>
              <a:rPr lang="de-DE" sz="1000" dirty="0" err="1">
                <a:cs typeface="+mn-cs"/>
              </a:rPr>
              <a:t>AddIn</a:t>
            </a:r>
            <a:r>
              <a:rPr lang="de-DE" sz="1000" dirty="0">
                <a:cs typeface="+mn-cs"/>
              </a:rPr>
              <a:t>“ und klicken Sie den Button. Nun stellen sich die Seitenzahlen automatisch ein. Falls Sie nachträglich noch Folien hinzufügen oder löschen, klicken Sie einfach erneut auf den Button, um die Seitenzahlen zu aktualisieren. </a:t>
            </a:r>
          </a:p>
          <a:p>
            <a:pPr eaLnBrk="0" hangingPunct="0">
              <a:defRPr/>
            </a:pPr>
            <a:endParaRPr lang="de-DE" sz="1000" dirty="0">
              <a:latin typeface="+mn-lt"/>
              <a:cs typeface="+mn-cs"/>
            </a:endParaRPr>
          </a:p>
        </p:txBody>
      </p:sp>
      <p:sp>
        <p:nvSpPr>
          <p:cNvPr id="13" name="Textfeld 12"/>
          <p:cNvSpPr txBox="1"/>
          <p:nvPr/>
        </p:nvSpPr>
        <p:spPr>
          <a:xfrm>
            <a:off x="9231313" y="506413"/>
            <a:ext cx="2066925" cy="5170487"/>
          </a:xfrm>
          <a:prstGeom prst="rect">
            <a:avLst/>
          </a:prstGeom>
          <a:noFill/>
        </p:spPr>
        <p:txBody>
          <a:bodyPr>
            <a:spAutoFit/>
          </a:bodyPr>
          <a:lstStyle/>
          <a:p>
            <a:pPr eaLnBrk="0" hangingPunct="0">
              <a:defRPr/>
            </a:pPr>
            <a:r>
              <a:rPr lang="de-DE" sz="1000" b="1" dirty="0">
                <a:cs typeface="+mn-cs"/>
              </a:rPr>
              <a:t>Add-In installieren </a:t>
            </a:r>
          </a:p>
          <a:p>
            <a:pPr eaLnBrk="0" hangingPunct="0">
              <a:defRPr/>
            </a:pPr>
            <a:r>
              <a:rPr lang="de-DE" sz="1000" dirty="0">
                <a:cs typeface="+mn-cs"/>
              </a:rPr>
              <a:t>Wenn Sie das Add-In dauerhaft installieren möchten, damit Sie es nicht immer anklicken müssen, gehen Sie wie folgt vor:</a:t>
            </a:r>
          </a:p>
          <a:p>
            <a:pPr eaLnBrk="0" hangingPunct="0">
              <a:defRPr/>
            </a:pPr>
            <a:r>
              <a:rPr lang="de-DE" sz="1000" dirty="0">
                <a:cs typeface="+mn-cs"/>
              </a:rPr>
              <a:t> </a:t>
            </a:r>
          </a:p>
          <a:p>
            <a:pPr marL="228600" indent="-228600" eaLnBrk="0" hangingPunct="0">
              <a:buFont typeface="+mj-lt"/>
              <a:buAutoNum type="arabicPeriod"/>
              <a:defRPr/>
            </a:pPr>
            <a:r>
              <a:rPr lang="de-DE" sz="1000" b="1" dirty="0">
                <a:cs typeface="+mn-cs"/>
              </a:rPr>
              <a:t>Schaltfläche Office</a:t>
            </a:r>
            <a:r>
              <a:rPr lang="de-DE" sz="1000" dirty="0">
                <a:cs typeface="+mn-cs"/>
              </a:rPr>
              <a:t> (für Office 2007-2010, runder Button oben links) bzw. auf </a:t>
            </a:r>
            <a:r>
              <a:rPr lang="de-DE" sz="1000" b="1" dirty="0">
                <a:cs typeface="+mn-cs"/>
              </a:rPr>
              <a:t>Datei</a:t>
            </a:r>
            <a:r>
              <a:rPr lang="de-DE" sz="1000" dirty="0">
                <a:cs typeface="+mn-cs"/>
              </a:rPr>
              <a:t> (Office 2013) </a:t>
            </a:r>
          </a:p>
          <a:p>
            <a:pPr marL="228600" indent="-228600" eaLnBrk="0" hangingPunct="0">
              <a:buFont typeface="+mj-lt"/>
              <a:buAutoNum type="arabicPeriod"/>
              <a:defRPr/>
            </a:pPr>
            <a:r>
              <a:rPr lang="de-DE" sz="1000" dirty="0">
                <a:cs typeface="+mn-cs"/>
              </a:rPr>
              <a:t>„</a:t>
            </a:r>
            <a:r>
              <a:rPr lang="de-DE" sz="1000" b="1" dirty="0">
                <a:cs typeface="+mn-cs"/>
              </a:rPr>
              <a:t>PowerPoint-Optionen</a:t>
            </a:r>
            <a:r>
              <a:rPr lang="de-DE" sz="1000" dirty="0">
                <a:cs typeface="+mn-cs"/>
              </a:rPr>
              <a:t>“ (für Office 2007-2010, unten rechts) bzw. </a:t>
            </a:r>
            <a:r>
              <a:rPr lang="de-DE" sz="1000" b="1" dirty="0">
                <a:cs typeface="+mn-cs"/>
              </a:rPr>
              <a:t>Optionen</a:t>
            </a:r>
            <a:r>
              <a:rPr lang="de-DE" sz="1000" dirty="0">
                <a:cs typeface="+mn-cs"/>
              </a:rPr>
              <a:t> (Office 2013) </a:t>
            </a:r>
          </a:p>
          <a:p>
            <a:pPr marL="228600" indent="-228600" eaLnBrk="0" hangingPunct="0">
              <a:buFont typeface="+mj-lt"/>
              <a:buAutoNum type="arabicPeriod"/>
              <a:defRPr/>
            </a:pPr>
            <a:r>
              <a:rPr lang="de-DE" sz="1000" b="1" dirty="0">
                <a:cs typeface="+mn-cs"/>
              </a:rPr>
              <a:t>Add-Ins</a:t>
            </a:r>
            <a:endParaRPr lang="de-DE" sz="1000" dirty="0">
              <a:cs typeface="+mn-cs"/>
            </a:endParaRPr>
          </a:p>
          <a:p>
            <a:pPr marL="228600" indent="-228600" eaLnBrk="0" hangingPunct="0">
              <a:buFont typeface="+mj-lt"/>
              <a:buAutoNum type="arabicPeriod"/>
              <a:defRPr/>
            </a:pPr>
            <a:r>
              <a:rPr lang="de-DE" sz="1000" dirty="0">
                <a:cs typeface="+mn-cs"/>
              </a:rPr>
              <a:t>wählen Sie ganz unten bei </a:t>
            </a:r>
            <a:r>
              <a:rPr lang="de-DE" sz="1000" b="1" dirty="0">
                <a:cs typeface="+mn-cs"/>
              </a:rPr>
              <a:t>Verwalten:</a:t>
            </a:r>
            <a:r>
              <a:rPr lang="de-DE" sz="1000" dirty="0">
                <a:cs typeface="+mn-cs"/>
              </a:rPr>
              <a:t> den Punkt </a:t>
            </a:r>
            <a:r>
              <a:rPr lang="de-DE" sz="1000" b="1" dirty="0">
                <a:cs typeface="+mn-cs"/>
              </a:rPr>
              <a:t>PowerPoint-Add Ins</a:t>
            </a:r>
            <a:r>
              <a:rPr lang="de-DE" sz="1000" dirty="0">
                <a:cs typeface="+mn-cs"/>
              </a:rPr>
              <a:t> und klicken Sie </a:t>
            </a:r>
            <a:r>
              <a:rPr lang="de-DE" sz="1000" b="1" dirty="0">
                <a:cs typeface="+mn-cs"/>
              </a:rPr>
              <a:t>Gehe zu…</a:t>
            </a:r>
            <a:r>
              <a:rPr lang="de-DE" sz="1000" dirty="0">
                <a:cs typeface="+mn-cs"/>
              </a:rPr>
              <a:t>.</a:t>
            </a:r>
          </a:p>
          <a:p>
            <a:pPr marL="228600" indent="-228600" eaLnBrk="0" hangingPunct="0">
              <a:buFont typeface="+mj-lt"/>
              <a:buAutoNum type="arabicPeriod"/>
              <a:defRPr/>
            </a:pPr>
            <a:r>
              <a:rPr lang="de-DE" sz="1000" dirty="0">
                <a:cs typeface="+mn-cs"/>
              </a:rPr>
              <a:t>Sollte das RWTH Add In angezeigt werden, entfernen Sie es! Anders ist eine dauerhafte Installierung nicht möglich.</a:t>
            </a:r>
          </a:p>
          <a:p>
            <a:pPr marL="228600" indent="-228600" eaLnBrk="0" hangingPunct="0">
              <a:buFont typeface="+mj-lt"/>
              <a:buAutoNum type="arabicPeriod"/>
              <a:defRPr/>
            </a:pPr>
            <a:r>
              <a:rPr lang="de-DE" sz="1000" dirty="0">
                <a:cs typeface="+mn-cs"/>
              </a:rPr>
              <a:t>Klicken Sie auf </a:t>
            </a:r>
            <a:r>
              <a:rPr lang="de-DE" sz="1000" b="1" dirty="0">
                <a:cs typeface="+mn-cs"/>
              </a:rPr>
              <a:t>Neu Hinzufügen…</a:t>
            </a:r>
            <a:r>
              <a:rPr lang="de-DE" sz="1000" dirty="0">
                <a:cs typeface="+mn-cs"/>
              </a:rPr>
              <a:t>, suchen Sie das Add-In auf ihrem PC raus und klicken Sie auf </a:t>
            </a:r>
            <a:r>
              <a:rPr lang="de-DE" sz="1000" b="1" dirty="0">
                <a:cs typeface="+mn-cs"/>
              </a:rPr>
              <a:t>OK</a:t>
            </a:r>
          </a:p>
          <a:p>
            <a:pPr marL="228600" indent="-228600" eaLnBrk="0" hangingPunct="0">
              <a:buFont typeface="+mj-lt"/>
              <a:buAutoNum type="arabicPeriod"/>
              <a:defRPr/>
            </a:pPr>
            <a:r>
              <a:rPr lang="de-DE" sz="1000" dirty="0">
                <a:cs typeface="+mn-cs"/>
              </a:rPr>
              <a:t>Mit </a:t>
            </a:r>
            <a:r>
              <a:rPr lang="de-DE" sz="1000" b="1" dirty="0">
                <a:cs typeface="+mn-cs"/>
              </a:rPr>
              <a:t>Schließen </a:t>
            </a:r>
            <a:r>
              <a:rPr lang="de-DE" sz="1000" dirty="0">
                <a:cs typeface="+mn-cs"/>
              </a:rPr>
              <a:t>wird das Add-In dauerhaft gespeichert. Sie können es danach jederzeit wieder entfernen</a:t>
            </a:r>
          </a:p>
        </p:txBody>
      </p:sp>
      <p:sp>
        <p:nvSpPr>
          <p:cNvPr id="14" name="Footer Placeholder 4"/>
          <p:cNvSpPr>
            <a:spLocks noGrp="1"/>
          </p:cNvSpPr>
          <p:nvPr>
            <p:ph type="ftr" sz="quarter" idx="3"/>
          </p:nvPr>
        </p:nvSpPr>
        <p:spPr>
          <a:xfrm>
            <a:off x="287338" y="6227763"/>
            <a:ext cx="731837"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pPr>
              <a:defRPr/>
            </a:pPr>
            <a:endParaRPr lang="de-DE" dirty="0"/>
          </a:p>
        </p:txBody>
      </p:sp>
      <p:sp>
        <p:nvSpPr>
          <p:cNvPr id="10" name="Rettangolo 9"/>
          <p:cNvSpPr/>
          <p:nvPr userDrawn="1"/>
        </p:nvSpPr>
        <p:spPr>
          <a:xfrm>
            <a:off x="287338" y="6227763"/>
            <a:ext cx="2998778"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asellaDiTesto 14"/>
          <p:cNvSpPr txBox="1"/>
          <p:nvPr userDrawn="1"/>
        </p:nvSpPr>
        <p:spPr>
          <a:xfrm>
            <a:off x="785787" y="6328341"/>
            <a:ext cx="3571900" cy="369332"/>
          </a:xfrm>
          <a:prstGeom prst="rect">
            <a:avLst/>
          </a:prstGeom>
          <a:noFill/>
        </p:spPr>
        <p:txBody>
          <a:bodyPr wrap="square" rtlCol="0">
            <a:spAutoFit/>
          </a:bodyPr>
          <a:lstStyle/>
          <a:p>
            <a:r>
              <a:rPr lang="it-IT" sz="900" b="1" dirty="0" err="1" smtClean="0">
                <a:solidFill>
                  <a:schemeClr val="tx2"/>
                </a:solidFill>
              </a:rPr>
              <a:t>Lehrstuhl</a:t>
            </a:r>
            <a:r>
              <a:rPr lang="it-IT" sz="900" b="1" dirty="0" smtClean="0">
                <a:solidFill>
                  <a:schemeClr val="tx2"/>
                </a:solidFill>
              </a:rPr>
              <a:t> </a:t>
            </a:r>
            <a:r>
              <a:rPr lang="it-IT" sz="900" b="1" dirty="0" err="1" smtClean="0">
                <a:solidFill>
                  <a:schemeClr val="tx2"/>
                </a:solidFill>
              </a:rPr>
              <a:t>für</a:t>
            </a:r>
            <a:r>
              <a:rPr lang="it-IT" sz="900" b="1" dirty="0" smtClean="0">
                <a:solidFill>
                  <a:schemeClr val="tx2"/>
                </a:solidFill>
              </a:rPr>
              <a:t> </a:t>
            </a:r>
            <a:r>
              <a:rPr lang="it-IT" sz="900" b="1" dirty="0" err="1" smtClean="0">
                <a:solidFill>
                  <a:schemeClr val="tx2"/>
                </a:solidFill>
              </a:rPr>
              <a:t>Energieeffizientes</a:t>
            </a:r>
            <a:r>
              <a:rPr lang="it-IT" sz="900" b="1" dirty="0" smtClean="0">
                <a:solidFill>
                  <a:schemeClr val="tx2"/>
                </a:solidFill>
              </a:rPr>
              <a:t> </a:t>
            </a:r>
            <a:r>
              <a:rPr lang="it-IT" sz="900" b="1" dirty="0" err="1" smtClean="0">
                <a:solidFill>
                  <a:schemeClr val="tx2"/>
                </a:solidFill>
              </a:rPr>
              <a:t>Bauen</a:t>
            </a:r>
            <a:endParaRPr lang="it-IT" sz="900" b="1" dirty="0" smtClean="0">
              <a:solidFill>
                <a:schemeClr val="tx2"/>
              </a:solidFill>
            </a:endParaRPr>
          </a:p>
          <a:p>
            <a:r>
              <a:rPr lang="it-IT" sz="900" dirty="0" err="1" smtClean="0">
                <a:solidFill>
                  <a:schemeClr val="tx2">
                    <a:lumMod val="40000"/>
                    <a:lumOff val="60000"/>
                  </a:schemeClr>
                </a:solidFill>
              </a:rPr>
              <a:t>Fakultät</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für</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6" name="Immagine 15" descr="e3d logo.jpg"/>
          <p:cNvPicPr>
            <a:picLocks noChangeAspect="1"/>
          </p:cNvPicPr>
          <p:nvPr userDrawn="1"/>
        </p:nvPicPr>
        <p:blipFill>
          <a:blip r:embed="rId14" cstate="print"/>
          <a:stretch>
            <a:fillRect/>
          </a:stretch>
        </p:blipFill>
        <p:spPr>
          <a:xfrm>
            <a:off x="6322231" y="6328341"/>
            <a:ext cx="785818" cy="359910"/>
          </a:xfrm>
          <a:prstGeom prst="rect">
            <a:avLst/>
          </a:prstGeom>
        </p:spPr>
      </p:pic>
      <p:cxnSp>
        <p:nvCxnSpPr>
          <p:cNvPr id="17" name="Connettore 1 16"/>
          <p:cNvCxnSpPr/>
          <p:nvPr userDrawn="1"/>
        </p:nvCxnSpPr>
        <p:spPr>
          <a:xfrm rot="10800000">
            <a:off x="-1" y="785794"/>
            <a:ext cx="9144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1 17"/>
          <p:cNvCxnSpPr/>
          <p:nvPr userDrawn="1"/>
        </p:nvCxnSpPr>
        <p:spPr>
          <a:xfrm rot="10800000">
            <a:off x="0" y="6143644"/>
            <a:ext cx="9144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81" r:id="rId10"/>
    <p:sldLayoutId id="2147483791" r:id="rId11"/>
  </p:sldLayoutIdLst>
  <p:timing>
    <p:tnLst>
      <p:par>
        <p:cTn id="1" dur="indefinite" restart="never" nodeType="tmRoot"/>
      </p:par>
    </p:tnLst>
  </p:timing>
  <p:hf sldNum="0" hd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eaLnBrk="1" fontAlgn="base" hangingPunct="1">
        <a:spcBef>
          <a:spcPct val="0"/>
        </a:spcBef>
        <a:spcAft>
          <a:spcPct val="0"/>
        </a:spcAft>
        <a:buClr>
          <a:schemeClr val="tx2"/>
        </a:buClr>
        <a:buFont typeface="Arial"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chart" Target="../charts/chart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package" Target="../embeddings/Documento_di_Microsoft_Office_Word2.docx"/><Relationship Id="rId4" Type="http://schemas.openxmlformats.org/officeDocument/2006/relationships/package" Target="../embeddings/Documento_di_Microsoft_Office_Word1.docx"/></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0.xml"/><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10.xml"/><Relationship Id="rId1" Type="http://schemas.openxmlformats.org/officeDocument/2006/relationships/vmlDrawing" Target="../drawings/vmlDrawing2.vml"/><Relationship Id="rId5" Type="http://schemas.openxmlformats.org/officeDocument/2006/relationships/package" Target="../embeddings/Documento_di_Microsoft_Office_Word4.docx"/><Relationship Id="rId4" Type="http://schemas.openxmlformats.org/officeDocument/2006/relationships/package" Target="../embeddings/Documento_di_Microsoft_Office_Word3.docx"/></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el 1"/>
          <p:cNvSpPr>
            <a:spLocks noGrp="1"/>
          </p:cNvSpPr>
          <p:nvPr>
            <p:ph type="ctrTitle"/>
          </p:nvPr>
        </p:nvSpPr>
        <p:spPr bwMode="auto">
          <a:xfrm>
            <a:off x="287338" y="2487612"/>
            <a:ext cx="8569325" cy="1655768"/>
          </a:xfrm>
          <a:noFill/>
          <a:ln>
            <a:miter lim="800000"/>
            <a:headEnd/>
            <a:tailEnd/>
          </a:ln>
        </p:spPr>
        <p:txBody>
          <a:bodyPr vert="horz" wrap="square" numCol="1" anchor="ctr" compatLnSpc="1">
            <a:prstTxWarp prst="textNoShape">
              <a:avLst/>
            </a:prstTxWarp>
          </a:bodyPr>
          <a:lstStyle/>
          <a:p>
            <a:r>
              <a:rPr lang="de-DE" kern="0" dirty="0" err="1" smtClean="0"/>
              <a:t>Building</a:t>
            </a:r>
            <a:r>
              <a:rPr lang="de-DE" kern="0" dirty="0" smtClean="0"/>
              <a:t> Performance Simulation</a:t>
            </a:r>
            <a:br>
              <a:rPr lang="de-DE" kern="0" dirty="0" smtClean="0"/>
            </a:br>
            <a:r>
              <a:rPr lang="de-DE" kern="0" dirty="0" smtClean="0"/>
              <a:t>Home </a:t>
            </a:r>
            <a:r>
              <a:rPr lang="de-DE" kern="0" dirty="0" err="1" smtClean="0"/>
              <a:t>Assignment</a:t>
            </a:r>
            <a:r>
              <a:rPr lang="de-DE" kern="0" dirty="0" smtClean="0"/>
              <a:t> </a:t>
            </a:r>
            <a:br>
              <a:rPr lang="de-DE" kern="0" dirty="0" smtClean="0"/>
            </a:br>
            <a:r>
              <a:rPr lang="de-DE" kern="0" dirty="0" smtClean="0"/>
              <a:t>Energetische Gebäudesimulation</a:t>
            </a:r>
            <a:br>
              <a:rPr lang="de-DE" kern="0" dirty="0" smtClean="0"/>
            </a:br>
            <a:endParaRPr lang="de-DE" dirty="0" smtClean="0"/>
          </a:p>
        </p:txBody>
      </p:sp>
      <p:sp>
        <p:nvSpPr>
          <p:cNvPr id="5" name="Untertitel 2"/>
          <p:cNvSpPr txBox="1">
            <a:spLocks/>
          </p:cNvSpPr>
          <p:nvPr/>
        </p:nvSpPr>
        <p:spPr bwMode="auto">
          <a:xfrm>
            <a:off x="287338" y="3941763"/>
            <a:ext cx="8170862" cy="2286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ct val="20000"/>
              </a:spcBef>
              <a:spcAft>
                <a:spcPct val="0"/>
              </a:spcAft>
              <a:buClr>
                <a:srgbClr val="00549F"/>
              </a:buClr>
              <a:buFont typeface="Wingdings" pitchFamily="1" charset="2"/>
              <a:buNone/>
              <a:defRPr sz="1400">
                <a:solidFill>
                  <a:schemeClr val="tx1"/>
                </a:solidFill>
                <a:latin typeface="+mn-lt"/>
                <a:ea typeface="+mn-ea"/>
                <a:cs typeface="+mn-cs"/>
              </a:defRPr>
            </a:lvl1pPr>
            <a:lvl2pPr marL="950913" indent="-285750" algn="l" rtl="0" eaLnBrk="1" fontAlgn="base" hangingPunct="1">
              <a:spcBef>
                <a:spcPct val="20000"/>
              </a:spcBef>
              <a:spcAft>
                <a:spcPct val="0"/>
              </a:spcAft>
              <a:buClr>
                <a:srgbClr val="00549F"/>
              </a:buClr>
              <a:buFont typeface="Wingdings" pitchFamily="2" charset="2"/>
              <a:buChar char=""/>
              <a:defRPr sz="2000">
                <a:solidFill>
                  <a:schemeClr val="tx1"/>
                </a:solidFill>
                <a:latin typeface="+mn-lt"/>
                <a:ea typeface="+mn-ea"/>
              </a:defRPr>
            </a:lvl2pPr>
            <a:lvl3pPr marL="1370013" indent="-228600" algn="l" rtl="0" eaLnBrk="1" fontAlgn="base" hangingPunct="1">
              <a:spcBef>
                <a:spcPct val="20000"/>
              </a:spcBef>
              <a:spcAft>
                <a:spcPct val="0"/>
              </a:spcAft>
              <a:buChar char="»"/>
              <a:defRPr>
                <a:solidFill>
                  <a:srgbClr val="4C4C4C"/>
                </a:solidFill>
                <a:latin typeface="+mn-lt"/>
                <a:ea typeface="+mn-ea"/>
              </a:defRPr>
            </a:lvl3pPr>
            <a:lvl4pPr marL="1789113" indent="-228600" algn="l" rtl="0" eaLnBrk="1" fontAlgn="base" hangingPunct="1">
              <a:spcBef>
                <a:spcPct val="20000"/>
              </a:spcBef>
              <a:spcAft>
                <a:spcPct val="0"/>
              </a:spcAft>
              <a:buChar char="–"/>
              <a:defRPr sz="1600">
                <a:solidFill>
                  <a:srgbClr val="4C4C4C"/>
                </a:solidFill>
                <a:latin typeface="+mn-lt"/>
                <a:ea typeface="+mn-ea"/>
              </a:defRPr>
            </a:lvl4pPr>
            <a:lvl5pPr marL="2208213" indent="-228600" algn="l" rtl="0" eaLnBrk="1" fontAlgn="base" hangingPunct="1">
              <a:spcBef>
                <a:spcPct val="20000"/>
              </a:spcBef>
              <a:spcAft>
                <a:spcPct val="0"/>
              </a:spcAft>
              <a:buChar char="»"/>
              <a:defRPr sz="1400">
                <a:solidFill>
                  <a:srgbClr val="4C4C4C"/>
                </a:solidFill>
                <a:latin typeface="+mn-lt"/>
                <a:ea typeface="+mn-ea"/>
              </a:defRPr>
            </a:lvl5pPr>
            <a:lvl6pPr marL="2665413" indent="-228600" algn="l" rtl="0" eaLnBrk="1" fontAlgn="base" hangingPunct="1">
              <a:spcBef>
                <a:spcPct val="20000"/>
              </a:spcBef>
              <a:spcAft>
                <a:spcPct val="0"/>
              </a:spcAft>
              <a:buChar char="»"/>
              <a:defRPr sz="1400">
                <a:solidFill>
                  <a:srgbClr val="4C4C4C"/>
                </a:solidFill>
                <a:latin typeface="+mn-lt"/>
                <a:ea typeface="+mn-ea"/>
              </a:defRPr>
            </a:lvl6pPr>
            <a:lvl7pPr marL="3122613" indent="-228600" algn="l" rtl="0" eaLnBrk="1" fontAlgn="base" hangingPunct="1">
              <a:spcBef>
                <a:spcPct val="20000"/>
              </a:spcBef>
              <a:spcAft>
                <a:spcPct val="0"/>
              </a:spcAft>
              <a:buChar char="»"/>
              <a:defRPr sz="1400">
                <a:solidFill>
                  <a:srgbClr val="4C4C4C"/>
                </a:solidFill>
                <a:latin typeface="+mn-lt"/>
                <a:ea typeface="+mn-ea"/>
              </a:defRPr>
            </a:lvl7pPr>
            <a:lvl8pPr marL="3579813" indent="-228600" algn="l" rtl="0" eaLnBrk="1" fontAlgn="base" hangingPunct="1">
              <a:spcBef>
                <a:spcPct val="20000"/>
              </a:spcBef>
              <a:spcAft>
                <a:spcPct val="0"/>
              </a:spcAft>
              <a:buChar char="»"/>
              <a:defRPr sz="1400">
                <a:solidFill>
                  <a:srgbClr val="4C4C4C"/>
                </a:solidFill>
                <a:latin typeface="+mn-lt"/>
                <a:ea typeface="+mn-ea"/>
              </a:defRPr>
            </a:lvl8pPr>
            <a:lvl9pPr marL="4037013" indent="-228600" algn="l" rtl="0" eaLnBrk="1" fontAlgn="base" hangingPunct="1">
              <a:spcBef>
                <a:spcPct val="20000"/>
              </a:spcBef>
              <a:spcAft>
                <a:spcPct val="0"/>
              </a:spcAft>
              <a:buChar char="»"/>
              <a:defRPr sz="1400">
                <a:solidFill>
                  <a:srgbClr val="4C4C4C"/>
                </a:solidFill>
                <a:latin typeface="+mn-lt"/>
                <a:ea typeface="+mn-ea"/>
              </a:defRPr>
            </a:lvl9pPr>
          </a:lstStyle>
          <a:p>
            <a:pPr>
              <a:buFont typeface="Wingdings" pitchFamily="2" charset="2"/>
              <a:buNone/>
              <a:defRPr/>
            </a:pPr>
            <a:endParaRPr lang="de-DE" kern="0" dirty="0" smtClean="0">
              <a:solidFill>
                <a:srgbClr val="000000"/>
              </a:solidFill>
            </a:endParaRPr>
          </a:p>
          <a:p>
            <a:pPr>
              <a:buFont typeface="Wingdings" pitchFamily="2" charset="2"/>
              <a:buNone/>
              <a:defRPr/>
            </a:pPr>
            <a:endParaRPr lang="de-DE" kern="0" dirty="0" smtClean="0">
              <a:solidFill>
                <a:srgbClr val="000000"/>
              </a:solidFill>
            </a:endParaRPr>
          </a:p>
          <a:p>
            <a:pPr>
              <a:buFont typeface="Wingdings" pitchFamily="2" charset="2"/>
              <a:buNone/>
              <a:defRPr/>
            </a:pPr>
            <a:endParaRPr lang="de-DE" kern="0" dirty="0" smtClean="0">
              <a:solidFill>
                <a:srgbClr val="000000"/>
              </a:solidFill>
            </a:endParaRPr>
          </a:p>
          <a:p>
            <a:pPr>
              <a:buFont typeface="Wingdings" pitchFamily="2" charset="2"/>
              <a:buNone/>
              <a:defRPr/>
            </a:pPr>
            <a:r>
              <a:rPr lang="de-DE" kern="0" dirty="0" smtClean="0">
                <a:solidFill>
                  <a:srgbClr val="000000"/>
                </a:solidFill>
              </a:rPr>
              <a:t>Gruppe 15</a:t>
            </a:r>
          </a:p>
          <a:p>
            <a:pPr>
              <a:buFont typeface="Wingdings" pitchFamily="2" charset="2"/>
              <a:buNone/>
              <a:defRPr/>
            </a:pPr>
            <a:r>
              <a:rPr lang="de-DE" kern="0" dirty="0" err="1" smtClean="0">
                <a:solidFill>
                  <a:srgbClr val="000000"/>
                </a:solidFill>
              </a:rPr>
              <a:t>Fanrong</a:t>
            </a:r>
            <a:r>
              <a:rPr lang="de-DE" kern="0" dirty="0" smtClean="0">
                <a:solidFill>
                  <a:srgbClr val="000000"/>
                </a:solidFill>
              </a:rPr>
              <a:t> </a:t>
            </a:r>
            <a:r>
              <a:rPr lang="de-DE" kern="0" dirty="0" err="1" smtClean="0">
                <a:solidFill>
                  <a:srgbClr val="000000"/>
                </a:solidFill>
              </a:rPr>
              <a:t>Qu</a:t>
            </a:r>
            <a:r>
              <a:rPr lang="de-DE" kern="0" dirty="0" smtClean="0">
                <a:solidFill>
                  <a:srgbClr val="000000"/>
                </a:solidFill>
              </a:rPr>
              <a:t>	389675</a:t>
            </a:r>
          </a:p>
          <a:p>
            <a:pPr>
              <a:buFont typeface="Wingdings" pitchFamily="2" charset="2"/>
              <a:buNone/>
              <a:defRPr/>
            </a:pPr>
            <a:r>
              <a:rPr lang="de-DE" kern="0" dirty="0" err="1" smtClean="0">
                <a:solidFill>
                  <a:srgbClr val="000000"/>
                </a:solidFill>
              </a:rPr>
              <a:t>Evaluna</a:t>
            </a:r>
            <a:r>
              <a:rPr lang="de-DE" kern="0" dirty="0" smtClean="0">
                <a:solidFill>
                  <a:srgbClr val="000000"/>
                </a:solidFill>
              </a:rPr>
              <a:t> </a:t>
            </a:r>
            <a:r>
              <a:rPr lang="de-DE" kern="0" dirty="0" err="1" smtClean="0">
                <a:solidFill>
                  <a:srgbClr val="000000"/>
                </a:solidFill>
              </a:rPr>
              <a:t>Angelini</a:t>
            </a:r>
            <a:r>
              <a:rPr lang="de-DE" kern="0" dirty="0" smtClean="0">
                <a:solidFill>
                  <a:srgbClr val="000000"/>
                </a:solidFill>
              </a:rPr>
              <a:t> 	389565</a:t>
            </a:r>
          </a:p>
          <a:p>
            <a:pPr algn="r">
              <a:buFont typeface="Wingdings" pitchFamily="2" charset="2"/>
              <a:buNone/>
              <a:defRPr/>
            </a:pPr>
            <a:endParaRPr lang="de-DE" kern="0" dirty="0" smtClean="0">
              <a:solidFill>
                <a:srgbClr val="000000"/>
              </a:solidFill>
            </a:endParaRPr>
          </a:p>
          <a:p>
            <a:pPr algn="r">
              <a:buFont typeface="Wingdings" pitchFamily="2" charset="2"/>
              <a:buNone/>
              <a:defRPr/>
            </a:pPr>
            <a:r>
              <a:rPr lang="de-DE" kern="0" dirty="0" smtClean="0">
                <a:solidFill>
                  <a:srgbClr val="000000"/>
                </a:solidFill>
              </a:rPr>
              <a:t>Aachen, 10/07/2018</a:t>
            </a:r>
          </a:p>
        </p:txBody>
      </p:sp>
      <p:sp>
        <p:nvSpPr>
          <p:cNvPr id="2" name="Fußzeilenplatzhalter 1"/>
          <p:cNvSpPr>
            <a:spLocks noGrp="1"/>
          </p:cNvSpPr>
          <p:nvPr>
            <p:ph type="ftr" sz="quarter" idx="3"/>
          </p:nvPr>
        </p:nvSpPr>
        <p:spPr>
          <a:xfrm>
            <a:off x="287338" y="6446870"/>
            <a:ext cx="731837" cy="250803"/>
          </a:xfrm>
        </p:spPr>
        <p:txBody>
          <a:bodyPr/>
          <a:lstStyle/>
          <a:p>
            <a:pPr>
              <a:defRPr/>
            </a:pPr>
            <a:r>
              <a:rPr lang="de-DE" dirty="0" smtClean="0"/>
              <a:t>1 von </a:t>
            </a:r>
            <a:r>
              <a:rPr lang="de-DE" dirty="0" smtClean="0"/>
              <a:t>42</a:t>
            </a:r>
            <a:endParaRPr lang="de-DE" dirty="0"/>
          </a:p>
        </p:txBody>
      </p:sp>
      <p:cxnSp>
        <p:nvCxnSpPr>
          <p:cNvPr id="7" name="Connettore 1 6"/>
          <p:cNvCxnSpPr/>
          <p:nvPr/>
        </p:nvCxnSpPr>
        <p:spPr>
          <a:xfrm rot="10800000">
            <a:off x="0" y="6143644"/>
            <a:ext cx="9144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8" name="CasellaDiTesto 7"/>
          <p:cNvSpPr txBox="1"/>
          <p:nvPr/>
        </p:nvSpPr>
        <p:spPr>
          <a:xfrm>
            <a:off x="785787" y="6328341"/>
            <a:ext cx="3571900" cy="369332"/>
          </a:xfrm>
          <a:prstGeom prst="rect">
            <a:avLst/>
          </a:prstGeom>
          <a:noFill/>
        </p:spPr>
        <p:txBody>
          <a:bodyPr wrap="square" rtlCol="0">
            <a:spAutoFit/>
          </a:bodyPr>
          <a:lstStyle/>
          <a:p>
            <a:r>
              <a:rPr lang="it-IT" sz="900" b="1" dirty="0" err="1" smtClean="0">
                <a:solidFill>
                  <a:schemeClr val="tx2"/>
                </a:solidFill>
              </a:rPr>
              <a:t>Lehrstuhl</a:t>
            </a:r>
            <a:r>
              <a:rPr lang="it-IT" sz="900" b="1" dirty="0" smtClean="0">
                <a:solidFill>
                  <a:schemeClr val="tx2"/>
                </a:solidFill>
              </a:rPr>
              <a:t> </a:t>
            </a:r>
            <a:r>
              <a:rPr lang="it-IT" sz="900" b="1" dirty="0" err="1" smtClean="0">
                <a:solidFill>
                  <a:schemeClr val="tx2"/>
                </a:solidFill>
              </a:rPr>
              <a:t>für</a:t>
            </a:r>
            <a:r>
              <a:rPr lang="it-IT" sz="900" b="1" dirty="0" smtClean="0">
                <a:solidFill>
                  <a:schemeClr val="tx2"/>
                </a:solidFill>
              </a:rPr>
              <a:t> </a:t>
            </a:r>
            <a:r>
              <a:rPr lang="it-IT" sz="900" b="1" dirty="0" err="1" smtClean="0">
                <a:solidFill>
                  <a:schemeClr val="tx2"/>
                </a:solidFill>
              </a:rPr>
              <a:t>Energieeffizientes</a:t>
            </a:r>
            <a:r>
              <a:rPr lang="it-IT" sz="900" b="1" dirty="0" smtClean="0">
                <a:solidFill>
                  <a:schemeClr val="tx2"/>
                </a:solidFill>
              </a:rPr>
              <a:t> </a:t>
            </a:r>
            <a:r>
              <a:rPr lang="it-IT" sz="900" b="1" dirty="0" err="1" smtClean="0">
                <a:solidFill>
                  <a:schemeClr val="tx2"/>
                </a:solidFill>
              </a:rPr>
              <a:t>Bauen</a:t>
            </a:r>
            <a:endParaRPr lang="it-IT" sz="900" b="1" dirty="0" smtClean="0">
              <a:solidFill>
                <a:schemeClr val="tx2"/>
              </a:solidFill>
            </a:endParaRPr>
          </a:p>
          <a:p>
            <a:r>
              <a:rPr lang="it-IT" sz="900" dirty="0" err="1" smtClean="0">
                <a:solidFill>
                  <a:schemeClr val="tx2">
                    <a:lumMod val="40000"/>
                    <a:lumOff val="60000"/>
                  </a:schemeClr>
                </a:solidFill>
              </a:rPr>
              <a:t>Fakultät</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für</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0" name="Immagine 9" descr="e3d logo.jpg"/>
          <p:cNvPicPr>
            <a:picLocks noChangeAspect="1"/>
          </p:cNvPicPr>
          <p:nvPr/>
        </p:nvPicPr>
        <p:blipFill>
          <a:blip r:embed="rId3" cstate="print"/>
          <a:stretch>
            <a:fillRect/>
          </a:stretch>
        </p:blipFill>
        <p:spPr>
          <a:xfrm>
            <a:off x="6322231" y="6328341"/>
            <a:ext cx="785818" cy="35991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Aufgabe</a:t>
            </a:r>
            <a:r>
              <a:rPr lang="it-IT" dirty="0" smtClean="0"/>
              <a:t> 1.a</a:t>
            </a:r>
            <a:endParaRPr lang="it-IT" dirty="0"/>
          </a:p>
        </p:txBody>
      </p:sp>
      <p:sp>
        <p:nvSpPr>
          <p:cNvPr id="5" name="Segnaposto piè di pagina 4"/>
          <p:cNvSpPr>
            <a:spLocks noGrp="1"/>
          </p:cNvSpPr>
          <p:nvPr>
            <p:ph type="ftr" sz="quarter" idx="3"/>
          </p:nvPr>
        </p:nvSpPr>
        <p:spPr/>
        <p:txBody>
          <a:bodyPr/>
          <a:lstStyle/>
          <a:p>
            <a:pPr>
              <a:defRPr/>
            </a:pPr>
            <a:endParaRPr lang="de-DE" dirty="0"/>
          </a:p>
        </p:txBody>
      </p:sp>
      <p:sp>
        <p:nvSpPr>
          <p:cNvPr id="593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59393"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1571612"/>
            <a:ext cx="6839470" cy="1785935"/>
          </a:xfrm>
          <a:prstGeom prst="rect">
            <a:avLst/>
          </a:prstGeom>
          <a:noFill/>
        </p:spPr>
      </p:pic>
      <p:sp>
        <p:nvSpPr>
          <p:cNvPr id="6" name="CasellaDiTesto 5"/>
          <p:cNvSpPr txBox="1"/>
          <p:nvPr/>
        </p:nvSpPr>
        <p:spPr>
          <a:xfrm>
            <a:off x="0" y="886880"/>
            <a:ext cx="8215338" cy="369332"/>
          </a:xfrm>
          <a:prstGeom prst="rect">
            <a:avLst/>
          </a:prstGeom>
          <a:noFill/>
        </p:spPr>
        <p:txBody>
          <a:bodyPr wrap="square" rtlCol="0">
            <a:spAutoFit/>
          </a:bodyPr>
          <a:lstStyle/>
          <a:p>
            <a:r>
              <a:rPr lang="it-IT" dirty="0" err="1" smtClean="0"/>
              <a:t>Dirichlet</a:t>
            </a:r>
            <a:r>
              <a:rPr lang="it-IT" dirty="0" smtClean="0"/>
              <a:t> </a:t>
            </a:r>
            <a:r>
              <a:rPr lang="it-IT" dirty="0" err="1" smtClean="0"/>
              <a:t>Randbedingung</a:t>
            </a:r>
            <a:r>
              <a:rPr lang="it-IT" dirty="0" smtClean="0"/>
              <a:t> </a:t>
            </a:r>
            <a:r>
              <a:rPr lang="it-IT" dirty="0" err="1" smtClean="0"/>
              <a:t>mit</a:t>
            </a:r>
            <a:r>
              <a:rPr lang="it-IT" dirty="0" smtClean="0"/>
              <a:t> </a:t>
            </a:r>
            <a:r>
              <a:rPr lang="it-IT" dirty="0" err="1" smtClean="0"/>
              <a:t>fester</a:t>
            </a:r>
            <a:r>
              <a:rPr lang="it-IT" dirty="0" smtClean="0"/>
              <a:t> </a:t>
            </a:r>
            <a:r>
              <a:rPr lang="it-IT" dirty="0" err="1" smtClean="0"/>
              <a:t>Temperatur</a:t>
            </a:r>
            <a:endParaRPr lang="it-IT" dirty="0"/>
          </a:p>
        </p:txBody>
      </p:sp>
      <p:sp>
        <p:nvSpPr>
          <p:cNvPr id="7"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smtClean="0">
                <a:ln>
                  <a:noFill/>
                </a:ln>
                <a:solidFill>
                  <a:schemeClr val="tx2"/>
                </a:solidFill>
                <a:effectLst/>
                <a:uLnTx/>
                <a:uFillTx/>
                <a:latin typeface="+mn-lt"/>
                <a:ea typeface="+mn-ea"/>
                <a:cs typeface="+mn-cs"/>
              </a:rPr>
              <a:t>10 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Aufgabe</a:t>
            </a:r>
            <a:r>
              <a:rPr lang="it-IT" dirty="0" smtClean="0"/>
              <a:t> 1.a</a:t>
            </a:r>
            <a:endParaRPr lang="it-IT" dirty="0"/>
          </a:p>
        </p:txBody>
      </p:sp>
      <p:sp>
        <p:nvSpPr>
          <p:cNvPr id="5" name="Segnaposto piè di pagina 4"/>
          <p:cNvSpPr>
            <a:spLocks noGrp="1"/>
          </p:cNvSpPr>
          <p:nvPr>
            <p:ph type="ftr" sz="quarter" idx="3"/>
          </p:nvPr>
        </p:nvSpPr>
        <p:spPr/>
        <p:txBody>
          <a:bodyPr/>
          <a:lstStyle/>
          <a:p>
            <a:pPr>
              <a:defRPr/>
            </a:pPr>
            <a:endParaRPr lang="de-DE" dirty="0"/>
          </a:p>
        </p:txBody>
      </p:sp>
      <p:sp>
        <p:nvSpPr>
          <p:cNvPr id="593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59393"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1571612"/>
            <a:ext cx="6839470" cy="1785935"/>
          </a:xfrm>
          <a:prstGeom prst="rect">
            <a:avLst/>
          </a:prstGeom>
          <a:noFill/>
        </p:spPr>
      </p:pic>
      <p:sp>
        <p:nvSpPr>
          <p:cNvPr id="6" name="CasellaDiTesto 5"/>
          <p:cNvSpPr txBox="1"/>
          <p:nvPr/>
        </p:nvSpPr>
        <p:spPr>
          <a:xfrm>
            <a:off x="0" y="886880"/>
            <a:ext cx="8215338" cy="369332"/>
          </a:xfrm>
          <a:prstGeom prst="rect">
            <a:avLst/>
          </a:prstGeom>
          <a:noFill/>
        </p:spPr>
        <p:txBody>
          <a:bodyPr wrap="square" rtlCol="0">
            <a:spAutoFit/>
          </a:bodyPr>
          <a:lstStyle/>
          <a:p>
            <a:r>
              <a:rPr lang="it-IT" dirty="0" err="1" smtClean="0"/>
              <a:t>Dirichlet</a:t>
            </a:r>
            <a:r>
              <a:rPr lang="it-IT" dirty="0" smtClean="0"/>
              <a:t> </a:t>
            </a:r>
            <a:r>
              <a:rPr lang="it-IT" dirty="0" err="1" smtClean="0"/>
              <a:t>Randbedingung</a:t>
            </a:r>
            <a:r>
              <a:rPr lang="it-IT" dirty="0" smtClean="0"/>
              <a:t> </a:t>
            </a:r>
            <a:r>
              <a:rPr lang="it-IT" dirty="0" err="1" smtClean="0"/>
              <a:t>mit</a:t>
            </a:r>
            <a:r>
              <a:rPr lang="it-IT" dirty="0" smtClean="0"/>
              <a:t> </a:t>
            </a:r>
            <a:r>
              <a:rPr lang="it-IT" dirty="0" err="1" smtClean="0"/>
              <a:t>fester</a:t>
            </a:r>
            <a:r>
              <a:rPr lang="it-IT" dirty="0" smtClean="0"/>
              <a:t> </a:t>
            </a:r>
            <a:r>
              <a:rPr lang="it-IT" dirty="0" err="1" smtClean="0"/>
              <a:t>Temperatur</a:t>
            </a:r>
            <a:endParaRPr lang="it-IT" dirty="0"/>
          </a:p>
        </p:txBody>
      </p:sp>
      <p:sp>
        <p:nvSpPr>
          <p:cNvPr id="7" name="CasellaDiTesto 6"/>
          <p:cNvSpPr txBox="1"/>
          <p:nvPr/>
        </p:nvSpPr>
        <p:spPr>
          <a:xfrm>
            <a:off x="288000" y="4012646"/>
            <a:ext cx="7928000" cy="369332"/>
          </a:xfrm>
          <a:prstGeom prst="rect">
            <a:avLst/>
          </a:prstGeom>
          <a:noFill/>
        </p:spPr>
        <p:txBody>
          <a:bodyPr wrap="square" rtlCol="0">
            <a:spAutoFit/>
          </a:bodyPr>
          <a:lstStyle/>
          <a:p>
            <a:r>
              <a:rPr lang="it-IT" dirty="0" err="1" smtClean="0"/>
              <a:t>Direkte</a:t>
            </a:r>
            <a:r>
              <a:rPr lang="it-IT" dirty="0" smtClean="0"/>
              <a:t> </a:t>
            </a:r>
            <a:r>
              <a:rPr lang="it-IT" dirty="0" err="1" smtClean="0"/>
              <a:t>Gleichung</a:t>
            </a:r>
            <a:r>
              <a:rPr lang="it-IT" dirty="0" smtClean="0"/>
              <a:t> </a:t>
            </a:r>
            <a:r>
              <a:rPr lang="it-IT" dirty="0" err="1" smtClean="0"/>
              <a:t>für</a:t>
            </a:r>
            <a:r>
              <a:rPr lang="it-IT" dirty="0" smtClean="0"/>
              <a:t> alle </a:t>
            </a:r>
            <a:r>
              <a:rPr lang="it-IT" dirty="0" err="1" smtClean="0"/>
              <a:t>Temperaturen</a:t>
            </a:r>
            <a:endParaRPr lang="it-IT" dirty="0"/>
          </a:p>
        </p:txBody>
      </p:sp>
      <p:sp>
        <p:nvSpPr>
          <p:cNvPr id="6246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62465"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88000" y="4572008"/>
            <a:ext cx="4354316" cy="714380"/>
          </a:xfrm>
          <a:prstGeom prst="rect">
            <a:avLst/>
          </a:prstGeom>
          <a:noFill/>
        </p:spPr>
      </p:pic>
      <p:sp>
        <p:nvSpPr>
          <p:cNvPr id="10"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smtClean="0">
                <a:ln>
                  <a:noFill/>
                </a:ln>
                <a:solidFill>
                  <a:schemeClr val="tx2"/>
                </a:solidFill>
                <a:effectLst/>
                <a:uLnTx/>
                <a:uFillTx/>
                <a:latin typeface="+mn-lt"/>
                <a:ea typeface="+mn-ea"/>
                <a:cs typeface="+mn-cs"/>
              </a:rPr>
              <a:t>11</a:t>
            </a:r>
            <a:r>
              <a:rPr kumimoji="0" lang="de-DE" sz="900" b="0" i="0" u="none" strike="noStrike" kern="1200" cap="none" spc="0" normalizeH="0" noProof="0" dirty="0" smtClean="0">
                <a:ln>
                  <a:noFill/>
                </a:ln>
                <a:solidFill>
                  <a:schemeClr val="tx2"/>
                </a:solidFill>
                <a:effectLst/>
                <a:uLnTx/>
                <a:uFillTx/>
                <a:latin typeface="+mn-lt"/>
                <a:ea typeface="+mn-ea"/>
                <a:cs typeface="+mn-cs"/>
              </a:rPr>
              <a:t> </a:t>
            </a:r>
            <a:r>
              <a:rPr kumimoji="0" lang="de-DE" sz="900" b="0" i="0" u="none" strike="noStrike" kern="1200" cap="none" spc="0" normalizeH="0" baseline="0" noProof="0" dirty="0" smtClean="0">
                <a:ln>
                  <a:noFill/>
                </a:ln>
                <a:solidFill>
                  <a:schemeClr val="tx2"/>
                </a:solidFill>
                <a:effectLst/>
                <a:uLnTx/>
                <a:uFillTx/>
                <a:latin typeface="+mn-lt"/>
                <a:ea typeface="+mn-ea"/>
                <a:cs typeface="+mn-cs"/>
              </a:rPr>
              <a:t>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Aufgabe</a:t>
            </a:r>
            <a:r>
              <a:rPr lang="it-IT" dirty="0" smtClean="0"/>
              <a:t> 1.a</a:t>
            </a:r>
            <a:endParaRPr lang="it-IT" dirty="0"/>
          </a:p>
        </p:txBody>
      </p:sp>
      <p:sp>
        <p:nvSpPr>
          <p:cNvPr id="5" name="Segnaposto piè di pagina 4"/>
          <p:cNvSpPr>
            <a:spLocks noGrp="1"/>
          </p:cNvSpPr>
          <p:nvPr>
            <p:ph type="ftr" sz="quarter" idx="3"/>
          </p:nvPr>
        </p:nvSpPr>
        <p:spPr/>
        <p:txBody>
          <a:bodyPr/>
          <a:lstStyle/>
          <a:p>
            <a:pPr>
              <a:defRPr/>
            </a:pPr>
            <a:endParaRPr lang="de-DE" dirty="0"/>
          </a:p>
        </p:txBody>
      </p:sp>
      <p:sp>
        <p:nvSpPr>
          <p:cNvPr id="593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59393"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1571612"/>
            <a:ext cx="6839470" cy="1785935"/>
          </a:xfrm>
          <a:prstGeom prst="rect">
            <a:avLst/>
          </a:prstGeom>
          <a:noFill/>
        </p:spPr>
      </p:pic>
      <p:sp>
        <p:nvSpPr>
          <p:cNvPr id="6" name="CasellaDiTesto 5"/>
          <p:cNvSpPr txBox="1"/>
          <p:nvPr/>
        </p:nvSpPr>
        <p:spPr>
          <a:xfrm>
            <a:off x="0" y="886880"/>
            <a:ext cx="8215338" cy="369332"/>
          </a:xfrm>
          <a:prstGeom prst="rect">
            <a:avLst/>
          </a:prstGeom>
          <a:noFill/>
        </p:spPr>
        <p:txBody>
          <a:bodyPr wrap="square" rtlCol="0">
            <a:spAutoFit/>
          </a:bodyPr>
          <a:lstStyle/>
          <a:p>
            <a:r>
              <a:rPr lang="it-IT" dirty="0" err="1" smtClean="0"/>
              <a:t>Dirichlet</a:t>
            </a:r>
            <a:r>
              <a:rPr lang="it-IT" dirty="0" smtClean="0"/>
              <a:t> </a:t>
            </a:r>
            <a:r>
              <a:rPr lang="it-IT" dirty="0" err="1" smtClean="0"/>
              <a:t>Randbedingung</a:t>
            </a:r>
            <a:r>
              <a:rPr lang="it-IT" dirty="0" smtClean="0"/>
              <a:t> </a:t>
            </a:r>
            <a:r>
              <a:rPr lang="it-IT" dirty="0" err="1" smtClean="0"/>
              <a:t>mit</a:t>
            </a:r>
            <a:r>
              <a:rPr lang="it-IT" dirty="0" smtClean="0"/>
              <a:t> </a:t>
            </a:r>
            <a:r>
              <a:rPr lang="it-IT" dirty="0" err="1" smtClean="0"/>
              <a:t>fester</a:t>
            </a:r>
            <a:r>
              <a:rPr lang="it-IT" dirty="0" smtClean="0"/>
              <a:t> </a:t>
            </a:r>
            <a:r>
              <a:rPr lang="it-IT" dirty="0" err="1" smtClean="0"/>
              <a:t>Temperatur</a:t>
            </a:r>
            <a:endParaRPr lang="it-IT" dirty="0"/>
          </a:p>
        </p:txBody>
      </p:sp>
      <p:sp>
        <p:nvSpPr>
          <p:cNvPr id="7" name="CasellaDiTesto 6"/>
          <p:cNvSpPr txBox="1"/>
          <p:nvPr/>
        </p:nvSpPr>
        <p:spPr>
          <a:xfrm>
            <a:off x="288000" y="4012646"/>
            <a:ext cx="7928000" cy="369332"/>
          </a:xfrm>
          <a:prstGeom prst="rect">
            <a:avLst/>
          </a:prstGeom>
          <a:noFill/>
        </p:spPr>
        <p:txBody>
          <a:bodyPr wrap="square" rtlCol="0">
            <a:spAutoFit/>
          </a:bodyPr>
          <a:lstStyle/>
          <a:p>
            <a:r>
              <a:rPr lang="it-IT" dirty="0" err="1" smtClean="0"/>
              <a:t>Direkte</a:t>
            </a:r>
            <a:r>
              <a:rPr lang="it-IT" dirty="0" smtClean="0"/>
              <a:t> </a:t>
            </a:r>
            <a:r>
              <a:rPr lang="it-IT" dirty="0" err="1" smtClean="0"/>
              <a:t>Gleichung</a:t>
            </a:r>
            <a:r>
              <a:rPr lang="it-IT" dirty="0" smtClean="0"/>
              <a:t> </a:t>
            </a:r>
            <a:r>
              <a:rPr lang="it-IT" dirty="0" err="1" smtClean="0"/>
              <a:t>für</a:t>
            </a:r>
            <a:r>
              <a:rPr lang="it-IT" dirty="0" smtClean="0"/>
              <a:t> alle </a:t>
            </a:r>
            <a:r>
              <a:rPr lang="it-IT" dirty="0" err="1" smtClean="0"/>
              <a:t>Temperaturen</a:t>
            </a:r>
            <a:endParaRPr lang="it-IT" dirty="0"/>
          </a:p>
        </p:txBody>
      </p:sp>
      <p:sp>
        <p:nvSpPr>
          <p:cNvPr id="6246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62465"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88000" y="4572008"/>
            <a:ext cx="4354316" cy="714380"/>
          </a:xfrm>
          <a:prstGeom prst="rect">
            <a:avLst/>
          </a:prstGeom>
          <a:noFill/>
        </p:spPr>
      </p:pic>
      <p:sp>
        <p:nvSpPr>
          <p:cNvPr id="10" name="Freccia a destra 9"/>
          <p:cNvSpPr/>
          <p:nvPr/>
        </p:nvSpPr>
        <p:spPr>
          <a:xfrm>
            <a:off x="4982082" y="4786322"/>
            <a:ext cx="947240" cy="428628"/>
          </a:xfrm>
          <a:prstGeom prst="rightArrow">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6572264" y="4012646"/>
            <a:ext cx="1747841" cy="338554"/>
          </a:xfrm>
          <a:prstGeom prst="rect">
            <a:avLst/>
          </a:prstGeom>
          <a:noFill/>
        </p:spPr>
        <p:txBody>
          <a:bodyPr wrap="square" rtlCol="0">
            <a:spAutoFit/>
          </a:bodyPr>
          <a:lstStyle/>
          <a:p>
            <a:r>
              <a:rPr lang="it-IT" sz="1600" dirty="0" err="1" smtClean="0"/>
              <a:t>Bekannte</a:t>
            </a:r>
            <a:r>
              <a:rPr lang="it-IT" sz="1600" dirty="0" smtClean="0"/>
              <a:t> </a:t>
            </a:r>
            <a:r>
              <a:rPr lang="it-IT" sz="1600" dirty="0" err="1" smtClean="0"/>
              <a:t>Werte</a:t>
            </a:r>
            <a:endParaRPr lang="it-IT" sz="1600" dirty="0"/>
          </a:p>
        </p:txBody>
      </p:sp>
      <p:sp>
        <p:nvSpPr>
          <p:cNvPr id="645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64513" name="Picture 1"/>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715140" y="4381978"/>
            <a:ext cx="1916229" cy="614364"/>
          </a:xfrm>
          <a:prstGeom prst="rect">
            <a:avLst/>
          </a:prstGeom>
          <a:noFill/>
        </p:spPr>
      </p:pic>
      <p:sp>
        <p:nvSpPr>
          <p:cNvPr id="645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64515" name="Picture 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6715140" y="5286388"/>
            <a:ext cx="1247775" cy="577096"/>
          </a:xfrm>
          <a:prstGeom prst="rect">
            <a:avLst/>
          </a:prstGeom>
          <a:noFill/>
        </p:spPr>
      </p:pic>
      <p:sp>
        <p:nvSpPr>
          <p:cNvPr id="16"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smtClean="0">
                <a:ln>
                  <a:noFill/>
                </a:ln>
                <a:solidFill>
                  <a:schemeClr val="tx2"/>
                </a:solidFill>
                <a:effectLst/>
                <a:uLnTx/>
                <a:uFillTx/>
                <a:latin typeface="+mn-lt"/>
                <a:ea typeface="+mn-ea"/>
                <a:cs typeface="+mn-cs"/>
              </a:rPr>
              <a:t>12 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Aufgabe</a:t>
            </a:r>
            <a:r>
              <a:rPr lang="it-IT" dirty="0" smtClean="0"/>
              <a:t> 1.a</a:t>
            </a:r>
            <a:endParaRPr lang="it-IT" dirty="0"/>
          </a:p>
        </p:txBody>
      </p:sp>
      <p:sp>
        <p:nvSpPr>
          <p:cNvPr id="3" name="Segnaposto contenuto 2"/>
          <p:cNvSpPr>
            <a:spLocks noGrp="1"/>
          </p:cNvSpPr>
          <p:nvPr>
            <p:ph idx="1"/>
          </p:nvPr>
        </p:nvSpPr>
        <p:spPr>
          <a:xfrm>
            <a:off x="288000" y="1404000"/>
            <a:ext cx="8568000" cy="252000"/>
          </a:xfrm>
        </p:spPr>
        <p:txBody>
          <a:bodyPr/>
          <a:lstStyle/>
          <a:p>
            <a:r>
              <a:rPr lang="it-IT" dirty="0" smtClean="0"/>
              <a:t>Lineare </a:t>
            </a:r>
            <a:r>
              <a:rPr lang="it-IT" dirty="0" err="1" smtClean="0"/>
              <a:t>Gleichungssystem</a:t>
            </a:r>
            <a:r>
              <a:rPr lang="it-IT" dirty="0" smtClean="0"/>
              <a:t> in </a:t>
            </a:r>
            <a:r>
              <a:rPr lang="it-IT" dirty="0" err="1" smtClean="0"/>
              <a:t>Rasterform</a:t>
            </a:r>
            <a:endParaRPr lang="it-IT" dirty="0"/>
          </a:p>
        </p:txBody>
      </p:sp>
      <p:sp>
        <p:nvSpPr>
          <p:cNvPr id="5" name="Segnaposto piè di pagina 4"/>
          <p:cNvSpPr>
            <a:spLocks noGrp="1"/>
          </p:cNvSpPr>
          <p:nvPr>
            <p:ph type="ftr" sz="quarter" idx="3"/>
          </p:nvPr>
        </p:nvSpPr>
        <p:spPr/>
        <p:txBody>
          <a:bodyPr/>
          <a:lstStyle/>
          <a:p>
            <a:pPr>
              <a:defRPr/>
            </a:pPr>
            <a:endParaRPr lang="de-DE" dirty="0"/>
          </a:p>
        </p:txBody>
      </p:sp>
      <p:sp>
        <p:nvSpPr>
          <p:cNvPr id="61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61441"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42614" y="2357430"/>
            <a:ext cx="4887887" cy="1608980"/>
          </a:xfrm>
          <a:prstGeom prst="rect">
            <a:avLst/>
          </a:prstGeom>
          <a:noFill/>
        </p:spPr>
      </p:pic>
      <p:sp>
        <p:nvSpPr>
          <p:cNvPr id="13" name="Rettangolo 12"/>
          <p:cNvSpPr/>
          <p:nvPr/>
        </p:nvSpPr>
        <p:spPr>
          <a:xfrm>
            <a:off x="4930501" y="2928934"/>
            <a:ext cx="383438" cy="369332"/>
          </a:xfrm>
          <a:prstGeom prst="rect">
            <a:avLst/>
          </a:prstGeom>
        </p:spPr>
        <p:txBody>
          <a:bodyPr wrap="square">
            <a:spAutoFit/>
          </a:bodyPr>
          <a:lstStyle/>
          <a:p>
            <a:r>
              <a:rPr lang="de-DE" dirty="0" smtClean="0"/>
              <a:t>= </a:t>
            </a:r>
            <a:endParaRPr lang="it-IT" dirty="0"/>
          </a:p>
        </p:txBody>
      </p:sp>
      <p:sp>
        <p:nvSpPr>
          <p:cNvPr id="6144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61448" name="Picture 8"/>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313939" y="2357430"/>
            <a:ext cx="933454" cy="1608980"/>
          </a:xfrm>
          <a:prstGeom prst="rect">
            <a:avLst/>
          </a:prstGeom>
          <a:noFill/>
        </p:spPr>
      </p:pic>
      <p:sp>
        <p:nvSpPr>
          <p:cNvPr id="12"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smtClean="0">
                <a:ln>
                  <a:noFill/>
                </a:ln>
                <a:solidFill>
                  <a:schemeClr val="tx2"/>
                </a:solidFill>
                <a:effectLst/>
                <a:uLnTx/>
                <a:uFillTx/>
                <a:latin typeface="+mn-lt"/>
                <a:ea typeface="+mn-ea"/>
                <a:cs typeface="+mn-cs"/>
              </a:rPr>
              <a:t>13 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Aufgabe</a:t>
            </a:r>
            <a:r>
              <a:rPr lang="it-IT" dirty="0" smtClean="0"/>
              <a:t> 1.a</a:t>
            </a:r>
            <a:endParaRPr lang="it-IT" dirty="0"/>
          </a:p>
        </p:txBody>
      </p:sp>
      <p:sp>
        <p:nvSpPr>
          <p:cNvPr id="3" name="Segnaposto contenuto 2"/>
          <p:cNvSpPr>
            <a:spLocks noGrp="1"/>
          </p:cNvSpPr>
          <p:nvPr>
            <p:ph idx="1"/>
          </p:nvPr>
        </p:nvSpPr>
        <p:spPr>
          <a:xfrm>
            <a:off x="288000" y="1404000"/>
            <a:ext cx="8568000" cy="252000"/>
          </a:xfrm>
        </p:spPr>
        <p:txBody>
          <a:bodyPr/>
          <a:lstStyle/>
          <a:p>
            <a:r>
              <a:rPr lang="it-IT" dirty="0" smtClean="0"/>
              <a:t>Lineare </a:t>
            </a:r>
            <a:r>
              <a:rPr lang="it-IT" dirty="0" err="1" smtClean="0"/>
              <a:t>Gleichungssystem</a:t>
            </a:r>
            <a:r>
              <a:rPr lang="it-IT" dirty="0" smtClean="0"/>
              <a:t> in </a:t>
            </a:r>
            <a:r>
              <a:rPr lang="it-IT" dirty="0" err="1" smtClean="0"/>
              <a:t>Rasterform</a:t>
            </a:r>
            <a:endParaRPr lang="it-IT" dirty="0"/>
          </a:p>
        </p:txBody>
      </p:sp>
      <p:sp>
        <p:nvSpPr>
          <p:cNvPr id="5" name="Segnaposto piè di pagina 4"/>
          <p:cNvSpPr>
            <a:spLocks noGrp="1"/>
          </p:cNvSpPr>
          <p:nvPr>
            <p:ph type="ftr" sz="quarter" idx="3"/>
          </p:nvPr>
        </p:nvSpPr>
        <p:spPr/>
        <p:txBody>
          <a:bodyPr/>
          <a:lstStyle/>
          <a:p>
            <a:pPr>
              <a:defRPr/>
            </a:pPr>
            <a:endParaRPr lang="de-DE" dirty="0"/>
          </a:p>
        </p:txBody>
      </p:sp>
      <p:sp>
        <p:nvSpPr>
          <p:cNvPr id="61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61441"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42614" y="2357430"/>
            <a:ext cx="4887887" cy="1608980"/>
          </a:xfrm>
          <a:prstGeom prst="rect">
            <a:avLst/>
          </a:prstGeom>
          <a:noFill/>
        </p:spPr>
      </p:pic>
      <p:sp>
        <p:nvSpPr>
          <p:cNvPr id="13" name="Rettangolo 12"/>
          <p:cNvSpPr/>
          <p:nvPr/>
        </p:nvSpPr>
        <p:spPr>
          <a:xfrm>
            <a:off x="4930501" y="2928934"/>
            <a:ext cx="383438" cy="369332"/>
          </a:xfrm>
          <a:prstGeom prst="rect">
            <a:avLst/>
          </a:prstGeom>
        </p:spPr>
        <p:txBody>
          <a:bodyPr wrap="square">
            <a:spAutoFit/>
          </a:bodyPr>
          <a:lstStyle/>
          <a:p>
            <a:r>
              <a:rPr lang="de-DE" dirty="0" smtClean="0"/>
              <a:t>= </a:t>
            </a:r>
            <a:endParaRPr lang="it-IT" dirty="0"/>
          </a:p>
        </p:txBody>
      </p:sp>
      <p:sp>
        <p:nvSpPr>
          <p:cNvPr id="6144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61448" name="Picture 8"/>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313939" y="2357430"/>
            <a:ext cx="933454" cy="1608980"/>
          </a:xfrm>
          <a:prstGeom prst="rect">
            <a:avLst/>
          </a:prstGeom>
          <a:noFill/>
        </p:spPr>
      </p:pic>
      <p:sp>
        <p:nvSpPr>
          <p:cNvPr id="10" name="CasellaDiTesto 9"/>
          <p:cNvSpPr txBox="1"/>
          <p:nvPr/>
        </p:nvSpPr>
        <p:spPr>
          <a:xfrm>
            <a:off x="288000" y="4500570"/>
            <a:ext cx="8568000" cy="400110"/>
          </a:xfrm>
          <a:prstGeom prst="rect">
            <a:avLst/>
          </a:prstGeom>
          <a:noFill/>
        </p:spPr>
        <p:txBody>
          <a:bodyPr wrap="square" rtlCol="0">
            <a:spAutoFit/>
          </a:bodyPr>
          <a:lstStyle/>
          <a:p>
            <a:pPr algn="ctr"/>
            <a:r>
              <a:rPr lang="it-IT" sz="2000" dirty="0" smtClean="0"/>
              <a:t>5 </a:t>
            </a:r>
            <a:r>
              <a:rPr lang="it-IT" sz="2000" dirty="0" err="1" smtClean="0"/>
              <a:t>Variablen</a:t>
            </a:r>
            <a:r>
              <a:rPr lang="it-IT" sz="2000" dirty="0" smtClean="0"/>
              <a:t>                               5 </a:t>
            </a:r>
            <a:r>
              <a:rPr lang="it-IT" sz="2000" dirty="0" err="1" smtClean="0"/>
              <a:t>Gleichungen</a:t>
            </a:r>
            <a:endParaRPr lang="it-IT" sz="2000" dirty="0"/>
          </a:p>
        </p:txBody>
      </p:sp>
      <p:sp>
        <p:nvSpPr>
          <p:cNvPr id="11" name="Freccia bidirezionale orizzontale 10"/>
          <p:cNvSpPr/>
          <p:nvPr/>
        </p:nvSpPr>
        <p:spPr>
          <a:xfrm>
            <a:off x="3831372" y="4500570"/>
            <a:ext cx="1099129" cy="369332"/>
          </a:xfrm>
          <a:prstGeom prst="leftRightArrow">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smtClean="0">
                <a:ln>
                  <a:noFill/>
                </a:ln>
                <a:solidFill>
                  <a:schemeClr val="tx2"/>
                </a:solidFill>
                <a:effectLst/>
                <a:uLnTx/>
                <a:uFillTx/>
                <a:latin typeface="+mn-lt"/>
                <a:ea typeface="+mn-ea"/>
                <a:cs typeface="+mn-cs"/>
              </a:rPr>
              <a:t>14 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Aufgabe</a:t>
            </a:r>
            <a:r>
              <a:rPr lang="it-IT" dirty="0" smtClean="0"/>
              <a:t> 1.a</a:t>
            </a:r>
            <a:endParaRPr lang="it-IT" dirty="0"/>
          </a:p>
        </p:txBody>
      </p:sp>
      <p:sp>
        <p:nvSpPr>
          <p:cNvPr id="3" name="Segnaposto contenuto 2"/>
          <p:cNvSpPr>
            <a:spLocks noGrp="1"/>
          </p:cNvSpPr>
          <p:nvPr>
            <p:ph idx="1"/>
          </p:nvPr>
        </p:nvSpPr>
        <p:spPr/>
        <p:txBody>
          <a:bodyPr/>
          <a:lstStyle/>
          <a:p>
            <a:r>
              <a:rPr lang="it-IT" dirty="0" err="1" smtClean="0"/>
              <a:t>Gauß</a:t>
            </a:r>
            <a:r>
              <a:rPr lang="it-IT" dirty="0" smtClean="0"/>
              <a:t>’</a:t>
            </a:r>
            <a:r>
              <a:rPr lang="it-IT" dirty="0" err="1" smtClean="0"/>
              <a:t>sches</a:t>
            </a:r>
            <a:r>
              <a:rPr lang="it-IT" dirty="0" smtClean="0"/>
              <a:t> </a:t>
            </a:r>
            <a:r>
              <a:rPr lang="it-IT" dirty="0" err="1" smtClean="0"/>
              <a:t>Eliminationsverfahren</a:t>
            </a:r>
            <a:endParaRPr lang="it-IT" dirty="0"/>
          </a:p>
        </p:txBody>
      </p:sp>
      <p:sp>
        <p:nvSpPr>
          <p:cNvPr id="5" name="Segnaposto piè di pagina 4"/>
          <p:cNvSpPr>
            <a:spLocks noGrp="1"/>
          </p:cNvSpPr>
          <p:nvPr>
            <p:ph type="ftr" sz="quarter" idx="3"/>
          </p:nvPr>
        </p:nvSpPr>
        <p:spPr/>
        <p:txBody>
          <a:bodyPr/>
          <a:lstStyle/>
          <a:p>
            <a:pPr>
              <a:defRPr/>
            </a:pPr>
            <a:endParaRPr lang="de-DE" dirty="0"/>
          </a:p>
        </p:txBody>
      </p:sp>
      <p:pic>
        <p:nvPicPr>
          <p:cNvPr id="14" name="Immagine 13" descr="Immagine.png"/>
          <p:cNvPicPr>
            <a:picLocks noChangeAspect="1"/>
          </p:cNvPicPr>
          <p:nvPr/>
        </p:nvPicPr>
        <p:blipFill>
          <a:blip r:embed="rId2"/>
          <a:stretch>
            <a:fillRect/>
          </a:stretch>
        </p:blipFill>
        <p:spPr>
          <a:xfrm>
            <a:off x="466725" y="1923840"/>
            <a:ext cx="5534035" cy="2698696"/>
          </a:xfrm>
          <a:prstGeom prst="rect">
            <a:avLst/>
          </a:prstGeom>
        </p:spPr>
      </p:pic>
      <p:sp>
        <p:nvSpPr>
          <p:cNvPr id="15"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smtClean="0">
                <a:ln>
                  <a:noFill/>
                </a:ln>
                <a:solidFill>
                  <a:schemeClr val="tx2"/>
                </a:solidFill>
                <a:effectLst/>
                <a:uLnTx/>
                <a:uFillTx/>
                <a:latin typeface="+mn-lt"/>
                <a:ea typeface="+mn-ea"/>
                <a:cs typeface="+mn-cs"/>
              </a:rPr>
              <a:t>15 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Aufgabe</a:t>
            </a:r>
            <a:r>
              <a:rPr lang="it-IT" dirty="0" smtClean="0"/>
              <a:t> 1.a</a:t>
            </a:r>
            <a:endParaRPr lang="it-IT" dirty="0"/>
          </a:p>
        </p:txBody>
      </p:sp>
      <p:sp>
        <p:nvSpPr>
          <p:cNvPr id="3" name="Segnaposto contenuto 2"/>
          <p:cNvSpPr>
            <a:spLocks noGrp="1"/>
          </p:cNvSpPr>
          <p:nvPr>
            <p:ph idx="1"/>
          </p:nvPr>
        </p:nvSpPr>
        <p:spPr/>
        <p:txBody>
          <a:bodyPr/>
          <a:lstStyle/>
          <a:p>
            <a:r>
              <a:rPr lang="it-IT" dirty="0" err="1" smtClean="0"/>
              <a:t>Gauß</a:t>
            </a:r>
            <a:r>
              <a:rPr lang="it-IT" dirty="0" smtClean="0"/>
              <a:t>’</a:t>
            </a:r>
            <a:r>
              <a:rPr lang="it-IT" dirty="0" err="1" smtClean="0"/>
              <a:t>sches</a:t>
            </a:r>
            <a:r>
              <a:rPr lang="it-IT" dirty="0" smtClean="0"/>
              <a:t> </a:t>
            </a:r>
            <a:r>
              <a:rPr lang="it-IT" dirty="0" err="1" smtClean="0"/>
              <a:t>Eliminationsverfahren</a:t>
            </a:r>
            <a:endParaRPr lang="it-IT" dirty="0"/>
          </a:p>
        </p:txBody>
      </p:sp>
      <p:sp>
        <p:nvSpPr>
          <p:cNvPr id="5" name="Segnaposto piè di pagina 4"/>
          <p:cNvSpPr>
            <a:spLocks noGrp="1"/>
          </p:cNvSpPr>
          <p:nvPr>
            <p:ph type="ftr" sz="quarter" idx="3"/>
          </p:nvPr>
        </p:nvSpPr>
        <p:spPr/>
        <p:txBody>
          <a:bodyPr/>
          <a:lstStyle/>
          <a:p>
            <a:pPr>
              <a:defRPr/>
            </a:pPr>
            <a:endParaRPr lang="de-DE" dirty="0"/>
          </a:p>
        </p:txBody>
      </p:sp>
      <p:pic>
        <p:nvPicPr>
          <p:cNvPr id="14" name="Immagine 13" descr="Immagine.png"/>
          <p:cNvPicPr>
            <a:picLocks noChangeAspect="1"/>
          </p:cNvPicPr>
          <p:nvPr/>
        </p:nvPicPr>
        <p:blipFill>
          <a:blip r:embed="rId2"/>
          <a:stretch>
            <a:fillRect/>
          </a:stretch>
        </p:blipFill>
        <p:spPr>
          <a:xfrm>
            <a:off x="466725" y="1923840"/>
            <a:ext cx="5534035" cy="2698696"/>
          </a:xfrm>
          <a:prstGeom prst="rect">
            <a:avLst/>
          </a:prstGeom>
        </p:spPr>
      </p:pic>
      <p:sp>
        <p:nvSpPr>
          <p:cNvPr id="12" name="Freccia a destra 11"/>
          <p:cNvSpPr/>
          <p:nvPr/>
        </p:nvSpPr>
        <p:spPr>
          <a:xfrm>
            <a:off x="5053520" y="5000636"/>
            <a:ext cx="947240" cy="428628"/>
          </a:xfrm>
          <a:prstGeom prst="rightArrow">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861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68609"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868886" y="3980207"/>
            <a:ext cx="1736252" cy="2040858"/>
          </a:xfrm>
          <a:prstGeom prst="rect">
            <a:avLst/>
          </a:prstGeom>
          <a:noFill/>
        </p:spPr>
      </p:pic>
      <p:sp>
        <p:nvSpPr>
          <p:cNvPr id="15"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smtClean="0">
                <a:ln>
                  <a:noFill/>
                </a:ln>
                <a:solidFill>
                  <a:schemeClr val="tx2"/>
                </a:solidFill>
                <a:effectLst/>
                <a:uLnTx/>
                <a:uFillTx/>
                <a:latin typeface="+mn-lt"/>
                <a:ea typeface="+mn-ea"/>
                <a:cs typeface="+mn-cs"/>
              </a:rPr>
              <a:t>16 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Aufgabe</a:t>
            </a:r>
            <a:r>
              <a:rPr lang="it-IT" dirty="0" smtClean="0"/>
              <a:t> 1.a</a:t>
            </a:r>
            <a:endParaRPr lang="it-IT" dirty="0"/>
          </a:p>
        </p:txBody>
      </p:sp>
      <p:sp>
        <p:nvSpPr>
          <p:cNvPr id="5" name="Segnaposto piè di pagina 4"/>
          <p:cNvSpPr>
            <a:spLocks noGrp="1"/>
          </p:cNvSpPr>
          <p:nvPr>
            <p:ph type="ftr" sz="quarter" idx="3"/>
          </p:nvPr>
        </p:nvSpPr>
        <p:spPr/>
        <p:txBody>
          <a:bodyPr/>
          <a:lstStyle/>
          <a:p>
            <a:pPr>
              <a:defRPr/>
            </a:pPr>
            <a:endParaRPr lang="de-DE" dirty="0"/>
          </a:p>
        </p:txBody>
      </p:sp>
      <p:sp>
        <p:nvSpPr>
          <p:cNvPr id="6861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68609"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7286644" y="2000240"/>
            <a:ext cx="1104180" cy="1297896"/>
          </a:xfrm>
          <a:prstGeom prst="rect">
            <a:avLst/>
          </a:prstGeom>
          <a:noFill/>
        </p:spPr>
      </p:pic>
      <p:sp>
        <p:nvSpPr>
          <p:cNvPr id="9" name="Segnaposto contenuto 8"/>
          <p:cNvSpPr>
            <a:spLocks noGrp="1"/>
          </p:cNvSpPr>
          <p:nvPr>
            <p:ph idx="1"/>
          </p:nvPr>
        </p:nvSpPr>
        <p:spPr>
          <a:xfrm>
            <a:off x="288000" y="928670"/>
            <a:ext cx="8568000" cy="714380"/>
          </a:xfrm>
        </p:spPr>
        <p:txBody>
          <a:bodyPr/>
          <a:lstStyle/>
          <a:p>
            <a:r>
              <a:rPr lang="de-DE" dirty="0" smtClean="0"/>
              <a:t>Die Temperaturverteilung im Raster in </a:t>
            </a:r>
            <a:r>
              <a:rPr lang="de-DE" dirty="0" err="1" smtClean="0"/>
              <a:t>Dirichlet</a:t>
            </a:r>
            <a:r>
              <a:rPr lang="de-DE" dirty="0" smtClean="0"/>
              <a:t>-Randbedingung mit fester Temperatur</a:t>
            </a:r>
            <a:endParaRPr lang="it-IT" dirty="0"/>
          </a:p>
        </p:txBody>
      </p:sp>
      <p:graphicFrame>
        <p:nvGraphicFramePr>
          <p:cNvPr id="10" name="Grafico 9"/>
          <p:cNvGraphicFramePr/>
          <p:nvPr/>
        </p:nvGraphicFramePr>
        <p:xfrm>
          <a:off x="288000" y="1643050"/>
          <a:ext cx="8568000" cy="4286280"/>
        </p:xfrm>
        <a:graphic>
          <a:graphicData uri="http://schemas.openxmlformats.org/drawingml/2006/chart">
            <c:chart xmlns:c="http://schemas.openxmlformats.org/drawingml/2006/chart" xmlns:r="http://schemas.openxmlformats.org/officeDocument/2006/relationships" r:id="rId3"/>
          </a:graphicData>
        </a:graphic>
      </p:graphicFrame>
      <p:sp>
        <p:nvSpPr>
          <p:cNvPr id="11"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smtClean="0">
                <a:ln>
                  <a:noFill/>
                </a:ln>
                <a:solidFill>
                  <a:schemeClr val="tx2"/>
                </a:solidFill>
                <a:effectLst/>
                <a:uLnTx/>
                <a:uFillTx/>
                <a:latin typeface="+mn-lt"/>
                <a:ea typeface="+mn-ea"/>
                <a:cs typeface="+mn-cs"/>
              </a:rPr>
              <a:t>17 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Aufgabe</a:t>
            </a:r>
            <a:r>
              <a:rPr lang="it-IT" dirty="0" smtClean="0"/>
              <a:t> 1.b</a:t>
            </a:r>
            <a:endParaRPr lang="it-IT" dirty="0"/>
          </a:p>
        </p:txBody>
      </p:sp>
      <p:sp>
        <p:nvSpPr>
          <p:cNvPr id="5" name="Segnaposto piè di pagina 4"/>
          <p:cNvSpPr>
            <a:spLocks noGrp="1"/>
          </p:cNvSpPr>
          <p:nvPr>
            <p:ph type="ftr" sz="quarter" idx="3"/>
          </p:nvPr>
        </p:nvSpPr>
        <p:spPr/>
        <p:txBody>
          <a:bodyPr/>
          <a:lstStyle/>
          <a:p>
            <a:pPr>
              <a:defRPr/>
            </a:pPr>
            <a:endParaRPr lang="de-DE" dirty="0"/>
          </a:p>
        </p:txBody>
      </p:sp>
      <p:sp>
        <p:nvSpPr>
          <p:cNvPr id="7" name="CasellaDiTesto 6"/>
          <p:cNvSpPr txBox="1"/>
          <p:nvPr/>
        </p:nvSpPr>
        <p:spPr>
          <a:xfrm>
            <a:off x="0" y="886880"/>
            <a:ext cx="8215338" cy="369332"/>
          </a:xfrm>
          <a:prstGeom prst="rect">
            <a:avLst/>
          </a:prstGeom>
          <a:noFill/>
        </p:spPr>
        <p:txBody>
          <a:bodyPr wrap="square" rtlCol="0">
            <a:spAutoFit/>
          </a:bodyPr>
          <a:lstStyle/>
          <a:p>
            <a:r>
              <a:rPr lang="it-IT" dirty="0" err="1" smtClean="0"/>
              <a:t>Neumann</a:t>
            </a:r>
            <a:r>
              <a:rPr lang="it-IT" dirty="0" smtClean="0"/>
              <a:t> </a:t>
            </a:r>
            <a:r>
              <a:rPr lang="it-IT" dirty="0" err="1" smtClean="0"/>
              <a:t>Randbedingung</a:t>
            </a:r>
            <a:r>
              <a:rPr lang="it-IT" dirty="0" smtClean="0"/>
              <a:t> </a:t>
            </a:r>
            <a:r>
              <a:rPr lang="it-IT" dirty="0" err="1" smtClean="0"/>
              <a:t>mit</a:t>
            </a:r>
            <a:r>
              <a:rPr lang="it-IT" dirty="0" smtClean="0"/>
              <a:t> </a:t>
            </a:r>
            <a:r>
              <a:rPr lang="it-IT" dirty="0" err="1" smtClean="0"/>
              <a:t>fester</a:t>
            </a:r>
            <a:r>
              <a:rPr lang="it-IT" dirty="0" smtClean="0"/>
              <a:t> </a:t>
            </a:r>
            <a:r>
              <a:rPr lang="it-IT" dirty="0" err="1" smtClean="0"/>
              <a:t>Wärmestromdichte</a:t>
            </a:r>
            <a:endParaRPr lang="it-IT" dirty="0"/>
          </a:p>
        </p:txBody>
      </p:sp>
      <p:sp>
        <p:nvSpPr>
          <p:cNvPr id="7168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71681"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1466850"/>
            <a:ext cx="6971190" cy="2105026"/>
          </a:xfrm>
          <a:prstGeom prst="rect">
            <a:avLst/>
          </a:prstGeom>
          <a:noFill/>
        </p:spPr>
      </p:pic>
      <p:sp>
        <p:nvSpPr>
          <p:cNvPr id="7168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sp>
        <p:nvSpPr>
          <p:cNvPr id="11"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smtClean="0">
                <a:ln>
                  <a:noFill/>
                </a:ln>
                <a:solidFill>
                  <a:schemeClr val="tx2"/>
                </a:solidFill>
                <a:effectLst/>
                <a:uLnTx/>
                <a:uFillTx/>
                <a:latin typeface="+mn-lt"/>
                <a:ea typeface="+mn-ea"/>
                <a:cs typeface="+mn-cs"/>
              </a:rPr>
              <a:t>18 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Aufgabe</a:t>
            </a:r>
            <a:r>
              <a:rPr lang="it-IT" dirty="0" smtClean="0"/>
              <a:t> 1.b</a:t>
            </a:r>
            <a:endParaRPr lang="it-IT" dirty="0"/>
          </a:p>
        </p:txBody>
      </p:sp>
      <p:sp>
        <p:nvSpPr>
          <p:cNvPr id="5" name="Segnaposto piè di pagina 4"/>
          <p:cNvSpPr>
            <a:spLocks noGrp="1"/>
          </p:cNvSpPr>
          <p:nvPr>
            <p:ph type="ftr" sz="quarter" idx="3"/>
          </p:nvPr>
        </p:nvSpPr>
        <p:spPr/>
        <p:txBody>
          <a:bodyPr/>
          <a:lstStyle/>
          <a:p>
            <a:pPr>
              <a:defRPr/>
            </a:pPr>
            <a:endParaRPr lang="de-DE" dirty="0"/>
          </a:p>
        </p:txBody>
      </p:sp>
      <p:sp>
        <p:nvSpPr>
          <p:cNvPr id="7" name="CasellaDiTesto 6"/>
          <p:cNvSpPr txBox="1"/>
          <p:nvPr/>
        </p:nvSpPr>
        <p:spPr>
          <a:xfrm>
            <a:off x="0" y="886880"/>
            <a:ext cx="8215338" cy="369332"/>
          </a:xfrm>
          <a:prstGeom prst="rect">
            <a:avLst/>
          </a:prstGeom>
          <a:noFill/>
        </p:spPr>
        <p:txBody>
          <a:bodyPr wrap="square" rtlCol="0">
            <a:spAutoFit/>
          </a:bodyPr>
          <a:lstStyle/>
          <a:p>
            <a:r>
              <a:rPr lang="it-IT" dirty="0" err="1" smtClean="0"/>
              <a:t>Neumann</a:t>
            </a:r>
            <a:r>
              <a:rPr lang="it-IT" dirty="0" smtClean="0"/>
              <a:t> </a:t>
            </a:r>
            <a:r>
              <a:rPr lang="it-IT" dirty="0" err="1" smtClean="0"/>
              <a:t>Randbedingung</a:t>
            </a:r>
            <a:r>
              <a:rPr lang="it-IT" dirty="0" smtClean="0"/>
              <a:t> </a:t>
            </a:r>
            <a:r>
              <a:rPr lang="it-IT" dirty="0" err="1" smtClean="0"/>
              <a:t>mit</a:t>
            </a:r>
            <a:r>
              <a:rPr lang="it-IT" dirty="0" smtClean="0"/>
              <a:t> </a:t>
            </a:r>
            <a:r>
              <a:rPr lang="it-IT" dirty="0" err="1" smtClean="0"/>
              <a:t>fester</a:t>
            </a:r>
            <a:r>
              <a:rPr lang="it-IT" dirty="0" smtClean="0"/>
              <a:t> </a:t>
            </a:r>
            <a:r>
              <a:rPr lang="it-IT" dirty="0" err="1" smtClean="0"/>
              <a:t>Wärmestromdichte</a:t>
            </a:r>
            <a:endParaRPr lang="it-IT" dirty="0"/>
          </a:p>
        </p:txBody>
      </p:sp>
      <p:sp>
        <p:nvSpPr>
          <p:cNvPr id="7168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71681"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1466850"/>
            <a:ext cx="6971190" cy="2105026"/>
          </a:xfrm>
          <a:prstGeom prst="rect">
            <a:avLst/>
          </a:prstGeom>
          <a:noFill/>
        </p:spPr>
      </p:pic>
      <p:sp>
        <p:nvSpPr>
          <p:cNvPr id="10" name="CasellaDiTesto 9"/>
          <p:cNvSpPr txBox="1"/>
          <p:nvPr/>
        </p:nvSpPr>
        <p:spPr>
          <a:xfrm>
            <a:off x="36496" y="4090079"/>
            <a:ext cx="3606810" cy="307777"/>
          </a:xfrm>
          <a:prstGeom prst="rect">
            <a:avLst/>
          </a:prstGeom>
          <a:noFill/>
        </p:spPr>
        <p:txBody>
          <a:bodyPr wrap="square" rtlCol="0">
            <a:spAutoFit/>
          </a:bodyPr>
          <a:lstStyle/>
          <a:p>
            <a:r>
              <a:rPr lang="it-IT" sz="1400" dirty="0" err="1" smtClean="0"/>
              <a:t>Direkte</a:t>
            </a:r>
            <a:r>
              <a:rPr lang="it-IT" sz="1400" dirty="0" smtClean="0"/>
              <a:t> </a:t>
            </a:r>
            <a:r>
              <a:rPr lang="it-IT" sz="1400" dirty="0" err="1" smtClean="0"/>
              <a:t>Gleichung</a:t>
            </a:r>
            <a:r>
              <a:rPr lang="it-IT" sz="1400" dirty="0" smtClean="0"/>
              <a:t> </a:t>
            </a:r>
            <a:r>
              <a:rPr lang="it-IT" sz="1400" dirty="0" err="1" smtClean="0"/>
              <a:t>für</a:t>
            </a:r>
            <a:r>
              <a:rPr lang="it-IT" sz="1400" dirty="0" smtClean="0"/>
              <a:t> alle </a:t>
            </a:r>
            <a:r>
              <a:rPr lang="it-IT" sz="1400" dirty="0" err="1" smtClean="0"/>
              <a:t>Temperaturen</a:t>
            </a:r>
            <a:endParaRPr lang="it-IT" sz="1400" dirty="0"/>
          </a:p>
        </p:txBody>
      </p:sp>
      <p:sp>
        <p:nvSpPr>
          <p:cNvPr id="7168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71683"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6496" y="4646619"/>
            <a:ext cx="3140992" cy="488598"/>
          </a:xfrm>
          <a:prstGeom prst="rect">
            <a:avLst/>
          </a:prstGeom>
          <a:noFill/>
        </p:spPr>
      </p:pic>
      <p:sp>
        <p:nvSpPr>
          <p:cNvPr id="716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sp>
        <p:nvSpPr>
          <p:cNvPr id="7168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sp>
        <p:nvSpPr>
          <p:cNvPr id="7169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sp>
        <p:nvSpPr>
          <p:cNvPr id="18"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smtClean="0">
                <a:ln>
                  <a:noFill/>
                </a:ln>
                <a:solidFill>
                  <a:schemeClr val="tx2"/>
                </a:solidFill>
                <a:effectLst/>
                <a:uLnTx/>
                <a:uFillTx/>
                <a:latin typeface="+mn-lt"/>
                <a:ea typeface="+mn-ea"/>
                <a:cs typeface="+mn-cs"/>
              </a:rPr>
              <a:t>19</a:t>
            </a:r>
            <a:r>
              <a:rPr kumimoji="0" lang="de-DE" sz="900" b="0" i="0" u="none" strike="noStrike" kern="1200" cap="none" spc="0" normalizeH="0" noProof="0" dirty="0" smtClean="0">
                <a:ln>
                  <a:noFill/>
                </a:ln>
                <a:solidFill>
                  <a:schemeClr val="tx2"/>
                </a:solidFill>
                <a:effectLst/>
                <a:uLnTx/>
                <a:uFillTx/>
                <a:latin typeface="+mn-lt"/>
                <a:ea typeface="+mn-ea"/>
                <a:cs typeface="+mn-cs"/>
              </a:rPr>
              <a:t> </a:t>
            </a:r>
            <a:r>
              <a:rPr kumimoji="0" lang="de-DE" sz="900" b="0" i="0" u="none" strike="noStrike" kern="1200" cap="none" spc="0" normalizeH="0" baseline="0" noProof="0" dirty="0" smtClean="0">
                <a:ln>
                  <a:noFill/>
                </a:ln>
                <a:solidFill>
                  <a:schemeClr val="tx2"/>
                </a:solidFill>
                <a:effectLst/>
                <a:uLnTx/>
                <a:uFillTx/>
                <a:latin typeface="+mn-lt"/>
                <a:ea typeface="+mn-ea"/>
                <a:cs typeface="+mn-cs"/>
              </a:rPr>
              <a:t>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err="1" smtClean="0"/>
              <a:t>Aufgabe</a:t>
            </a:r>
            <a:r>
              <a:rPr lang="it-IT" dirty="0" smtClean="0"/>
              <a:t> 1</a:t>
            </a:r>
            <a:endParaRPr lang="it-IT" dirty="0"/>
          </a:p>
        </p:txBody>
      </p:sp>
      <p:sp>
        <p:nvSpPr>
          <p:cNvPr id="3" name="Sottotitolo 2"/>
          <p:cNvSpPr>
            <a:spLocks noGrp="1"/>
          </p:cNvSpPr>
          <p:nvPr>
            <p:ph type="subTitle" idx="1"/>
          </p:nvPr>
        </p:nvSpPr>
        <p:spPr/>
        <p:txBody>
          <a:bodyPr/>
          <a:lstStyle/>
          <a:p>
            <a:endParaRPr lang="it-IT" dirty="0" smtClean="0"/>
          </a:p>
          <a:p>
            <a:endParaRPr lang="it-IT" dirty="0" smtClean="0"/>
          </a:p>
        </p:txBody>
      </p:sp>
      <p:sp>
        <p:nvSpPr>
          <p:cNvPr id="4" name="Segnaposto piè di pagina 3"/>
          <p:cNvSpPr>
            <a:spLocks noGrp="1"/>
          </p:cNvSpPr>
          <p:nvPr>
            <p:ph type="ftr" sz="quarter" idx="3"/>
          </p:nvPr>
        </p:nvSpPr>
        <p:spPr/>
        <p:txBody>
          <a:bodyPr/>
          <a:lstStyle/>
          <a:p>
            <a:pPr>
              <a:defRPr/>
            </a:pPr>
            <a:endParaRPr lang="de-DE" dirty="0"/>
          </a:p>
        </p:txBody>
      </p:sp>
      <p:sp>
        <p:nvSpPr>
          <p:cNvPr id="5"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smtClean="0">
                <a:ln>
                  <a:noFill/>
                </a:ln>
                <a:solidFill>
                  <a:schemeClr val="tx2"/>
                </a:solidFill>
                <a:effectLst/>
                <a:uLnTx/>
                <a:uFillTx/>
                <a:latin typeface="+mn-lt"/>
                <a:ea typeface="+mn-ea"/>
                <a:cs typeface="+mn-cs"/>
              </a:rPr>
              <a:t>2von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Aufgabe</a:t>
            </a:r>
            <a:r>
              <a:rPr lang="it-IT" dirty="0" smtClean="0"/>
              <a:t> 1.b</a:t>
            </a:r>
            <a:endParaRPr lang="it-IT" dirty="0"/>
          </a:p>
        </p:txBody>
      </p:sp>
      <p:sp>
        <p:nvSpPr>
          <p:cNvPr id="5" name="Segnaposto piè di pagina 4"/>
          <p:cNvSpPr>
            <a:spLocks noGrp="1"/>
          </p:cNvSpPr>
          <p:nvPr>
            <p:ph type="ftr" sz="quarter" idx="3"/>
          </p:nvPr>
        </p:nvSpPr>
        <p:spPr/>
        <p:txBody>
          <a:bodyPr/>
          <a:lstStyle/>
          <a:p>
            <a:pPr>
              <a:defRPr/>
            </a:pPr>
            <a:endParaRPr lang="de-DE" dirty="0"/>
          </a:p>
        </p:txBody>
      </p:sp>
      <p:sp>
        <p:nvSpPr>
          <p:cNvPr id="7" name="CasellaDiTesto 6"/>
          <p:cNvSpPr txBox="1"/>
          <p:nvPr/>
        </p:nvSpPr>
        <p:spPr>
          <a:xfrm>
            <a:off x="0" y="886880"/>
            <a:ext cx="8215338" cy="369332"/>
          </a:xfrm>
          <a:prstGeom prst="rect">
            <a:avLst/>
          </a:prstGeom>
          <a:noFill/>
        </p:spPr>
        <p:txBody>
          <a:bodyPr wrap="square" rtlCol="0">
            <a:spAutoFit/>
          </a:bodyPr>
          <a:lstStyle/>
          <a:p>
            <a:r>
              <a:rPr lang="it-IT" dirty="0" err="1" smtClean="0"/>
              <a:t>Neumann</a:t>
            </a:r>
            <a:r>
              <a:rPr lang="it-IT" dirty="0" smtClean="0"/>
              <a:t> </a:t>
            </a:r>
            <a:r>
              <a:rPr lang="it-IT" dirty="0" err="1" smtClean="0"/>
              <a:t>Randbedingung</a:t>
            </a:r>
            <a:r>
              <a:rPr lang="it-IT" dirty="0" smtClean="0"/>
              <a:t> </a:t>
            </a:r>
            <a:r>
              <a:rPr lang="it-IT" dirty="0" err="1" smtClean="0"/>
              <a:t>mit</a:t>
            </a:r>
            <a:r>
              <a:rPr lang="it-IT" dirty="0" smtClean="0"/>
              <a:t> </a:t>
            </a:r>
            <a:r>
              <a:rPr lang="it-IT" dirty="0" err="1" smtClean="0"/>
              <a:t>fester</a:t>
            </a:r>
            <a:r>
              <a:rPr lang="it-IT" dirty="0" smtClean="0"/>
              <a:t> </a:t>
            </a:r>
            <a:r>
              <a:rPr lang="it-IT" dirty="0" err="1" smtClean="0"/>
              <a:t>Wärmestromdichte</a:t>
            </a:r>
            <a:endParaRPr lang="it-IT" dirty="0"/>
          </a:p>
        </p:txBody>
      </p:sp>
      <p:sp>
        <p:nvSpPr>
          <p:cNvPr id="7168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71681"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1466850"/>
            <a:ext cx="6971190" cy="2105026"/>
          </a:xfrm>
          <a:prstGeom prst="rect">
            <a:avLst/>
          </a:prstGeom>
          <a:noFill/>
        </p:spPr>
      </p:pic>
      <p:sp>
        <p:nvSpPr>
          <p:cNvPr id="10" name="CasellaDiTesto 9"/>
          <p:cNvSpPr txBox="1"/>
          <p:nvPr/>
        </p:nvSpPr>
        <p:spPr>
          <a:xfrm>
            <a:off x="36496" y="4090079"/>
            <a:ext cx="3606810" cy="307777"/>
          </a:xfrm>
          <a:prstGeom prst="rect">
            <a:avLst/>
          </a:prstGeom>
          <a:noFill/>
        </p:spPr>
        <p:txBody>
          <a:bodyPr wrap="square" rtlCol="0">
            <a:spAutoFit/>
          </a:bodyPr>
          <a:lstStyle/>
          <a:p>
            <a:r>
              <a:rPr lang="it-IT" sz="1400" dirty="0" err="1" smtClean="0"/>
              <a:t>Direkte</a:t>
            </a:r>
            <a:r>
              <a:rPr lang="it-IT" sz="1400" dirty="0" smtClean="0"/>
              <a:t> </a:t>
            </a:r>
            <a:r>
              <a:rPr lang="it-IT" sz="1400" dirty="0" err="1" smtClean="0"/>
              <a:t>Gleichung</a:t>
            </a:r>
            <a:r>
              <a:rPr lang="it-IT" sz="1400" dirty="0" smtClean="0"/>
              <a:t> </a:t>
            </a:r>
            <a:r>
              <a:rPr lang="it-IT" sz="1400" dirty="0" err="1" smtClean="0"/>
              <a:t>für</a:t>
            </a:r>
            <a:r>
              <a:rPr lang="it-IT" sz="1400" dirty="0" smtClean="0"/>
              <a:t> alle </a:t>
            </a:r>
            <a:r>
              <a:rPr lang="it-IT" sz="1400" dirty="0" err="1" smtClean="0"/>
              <a:t>Temperaturen</a:t>
            </a:r>
            <a:endParaRPr lang="it-IT" sz="1400" dirty="0"/>
          </a:p>
        </p:txBody>
      </p:sp>
      <p:sp>
        <p:nvSpPr>
          <p:cNvPr id="7168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71683"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6496" y="4646619"/>
            <a:ext cx="3140992" cy="488598"/>
          </a:xfrm>
          <a:prstGeom prst="rect">
            <a:avLst/>
          </a:prstGeom>
          <a:noFill/>
        </p:spPr>
      </p:pic>
      <p:sp>
        <p:nvSpPr>
          <p:cNvPr id="13" name="Freccia a destra 12"/>
          <p:cNvSpPr/>
          <p:nvPr/>
        </p:nvSpPr>
        <p:spPr>
          <a:xfrm>
            <a:off x="3643306" y="4706589"/>
            <a:ext cx="635042" cy="428628"/>
          </a:xfrm>
          <a:prstGeom prst="rightArrow">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p:cNvSpPr txBox="1"/>
          <p:nvPr/>
        </p:nvSpPr>
        <p:spPr>
          <a:xfrm>
            <a:off x="4643438" y="4090079"/>
            <a:ext cx="1747841" cy="338554"/>
          </a:xfrm>
          <a:prstGeom prst="rect">
            <a:avLst/>
          </a:prstGeom>
          <a:noFill/>
        </p:spPr>
        <p:txBody>
          <a:bodyPr wrap="square" rtlCol="0">
            <a:spAutoFit/>
          </a:bodyPr>
          <a:lstStyle/>
          <a:p>
            <a:r>
              <a:rPr lang="it-IT" sz="1600" dirty="0" err="1" smtClean="0"/>
              <a:t>Bekannte</a:t>
            </a:r>
            <a:r>
              <a:rPr lang="it-IT" sz="1600" dirty="0" smtClean="0"/>
              <a:t> </a:t>
            </a:r>
            <a:r>
              <a:rPr lang="it-IT" sz="1600" dirty="0" err="1" smtClean="0"/>
              <a:t>Werte</a:t>
            </a:r>
            <a:endParaRPr lang="it-IT" sz="1600" dirty="0"/>
          </a:p>
        </p:txBody>
      </p:sp>
      <p:sp>
        <p:nvSpPr>
          <p:cNvPr id="716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71685" name="Picture 5"/>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4643438" y="4646619"/>
            <a:ext cx="1285884" cy="672435"/>
          </a:xfrm>
          <a:prstGeom prst="rect">
            <a:avLst/>
          </a:prstGeom>
          <a:noFill/>
        </p:spPr>
      </p:pic>
      <p:sp>
        <p:nvSpPr>
          <p:cNvPr id="7168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71687" name="Picture 7"/>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6572264" y="4646619"/>
            <a:ext cx="2084861" cy="573922"/>
          </a:xfrm>
          <a:prstGeom prst="rect">
            <a:avLst/>
          </a:prstGeom>
          <a:noFill/>
        </p:spPr>
      </p:pic>
      <p:sp>
        <p:nvSpPr>
          <p:cNvPr id="7169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71689" name="Picture 9"/>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5214942" y="5500702"/>
            <a:ext cx="3000396" cy="550073"/>
          </a:xfrm>
          <a:prstGeom prst="rect">
            <a:avLst/>
          </a:prstGeom>
          <a:noFill/>
        </p:spPr>
      </p:pic>
      <p:sp>
        <p:nvSpPr>
          <p:cNvPr id="21"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dirty="0" smtClean="0">
                <a:solidFill>
                  <a:schemeClr val="tx2"/>
                </a:solidFill>
                <a:latin typeface="+mn-lt"/>
                <a:cs typeface="+mn-cs"/>
              </a:rPr>
              <a:t>20</a:t>
            </a:r>
            <a:r>
              <a:rPr kumimoji="0" lang="de-DE" sz="900" b="0" i="0" u="none" strike="noStrike" kern="1200" cap="none" spc="0" normalizeH="0" baseline="0" noProof="0" dirty="0" smtClean="0">
                <a:ln>
                  <a:noFill/>
                </a:ln>
                <a:solidFill>
                  <a:schemeClr val="tx2"/>
                </a:solidFill>
                <a:effectLst/>
                <a:uLnTx/>
                <a:uFillTx/>
                <a:latin typeface="+mn-lt"/>
                <a:ea typeface="+mn-ea"/>
                <a:cs typeface="+mn-cs"/>
              </a:rPr>
              <a:t> 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Aufgabe</a:t>
            </a:r>
            <a:r>
              <a:rPr lang="it-IT" dirty="0" smtClean="0"/>
              <a:t> 1.b</a:t>
            </a:r>
            <a:endParaRPr lang="it-IT" dirty="0"/>
          </a:p>
        </p:txBody>
      </p:sp>
      <p:sp>
        <p:nvSpPr>
          <p:cNvPr id="3" name="Segnaposto contenuto 2"/>
          <p:cNvSpPr>
            <a:spLocks noGrp="1"/>
          </p:cNvSpPr>
          <p:nvPr>
            <p:ph idx="1"/>
          </p:nvPr>
        </p:nvSpPr>
        <p:spPr>
          <a:xfrm>
            <a:off x="288000" y="1404000"/>
            <a:ext cx="8568000" cy="252000"/>
          </a:xfrm>
        </p:spPr>
        <p:txBody>
          <a:bodyPr/>
          <a:lstStyle/>
          <a:p>
            <a:r>
              <a:rPr lang="it-IT" dirty="0" smtClean="0"/>
              <a:t>Lineare </a:t>
            </a:r>
            <a:r>
              <a:rPr lang="it-IT" dirty="0" err="1" smtClean="0"/>
              <a:t>Gleichungssystem</a:t>
            </a:r>
            <a:r>
              <a:rPr lang="it-IT" dirty="0" smtClean="0"/>
              <a:t> in </a:t>
            </a:r>
            <a:r>
              <a:rPr lang="it-IT" dirty="0" err="1" smtClean="0"/>
              <a:t>Rasterform</a:t>
            </a:r>
            <a:endParaRPr lang="it-IT" dirty="0"/>
          </a:p>
        </p:txBody>
      </p:sp>
      <p:sp>
        <p:nvSpPr>
          <p:cNvPr id="5" name="Segnaposto piè di pagina 4"/>
          <p:cNvSpPr>
            <a:spLocks noGrp="1"/>
          </p:cNvSpPr>
          <p:nvPr>
            <p:ph type="ftr" sz="quarter" idx="3"/>
          </p:nvPr>
        </p:nvSpPr>
        <p:spPr/>
        <p:txBody>
          <a:bodyPr/>
          <a:lstStyle/>
          <a:p>
            <a:pPr>
              <a:defRPr/>
            </a:pPr>
            <a:endParaRPr lang="de-DE" dirty="0"/>
          </a:p>
        </p:txBody>
      </p:sp>
      <p:sp>
        <p:nvSpPr>
          <p:cNvPr id="61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sp>
        <p:nvSpPr>
          <p:cNvPr id="13" name="Rettangolo 12"/>
          <p:cNvSpPr/>
          <p:nvPr/>
        </p:nvSpPr>
        <p:spPr>
          <a:xfrm>
            <a:off x="4930501" y="2928934"/>
            <a:ext cx="383438" cy="369332"/>
          </a:xfrm>
          <a:prstGeom prst="rect">
            <a:avLst/>
          </a:prstGeom>
        </p:spPr>
        <p:txBody>
          <a:bodyPr wrap="square">
            <a:spAutoFit/>
          </a:bodyPr>
          <a:lstStyle/>
          <a:p>
            <a:r>
              <a:rPr lang="de-DE" dirty="0" smtClean="0"/>
              <a:t>= </a:t>
            </a:r>
            <a:endParaRPr lang="it-IT" dirty="0"/>
          </a:p>
        </p:txBody>
      </p:sp>
      <p:sp>
        <p:nvSpPr>
          <p:cNvPr id="6144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sp>
        <p:nvSpPr>
          <p:cNvPr id="10" name="CasellaDiTesto 9"/>
          <p:cNvSpPr txBox="1"/>
          <p:nvPr/>
        </p:nvSpPr>
        <p:spPr>
          <a:xfrm>
            <a:off x="288000" y="4500570"/>
            <a:ext cx="8568000" cy="400110"/>
          </a:xfrm>
          <a:prstGeom prst="rect">
            <a:avLst/>
          </a:prstGeom>
          <a:noFill/>
        </p:spPr>
        <p:txBody>
          <a:bodyPr wrap="square" rtlCol="0">
            <a:spAutoFit/>
          </a:bodyPr>
          <a:lstStyle/>
          <a:p>
            <a:pPr algn="ctr"/>
            <a:r>
              <a:rPr lang="it-IT" sz="2000" dirty="0" smtClean="0"/>
              <a:t>5 </a:t>
            </a:r>
            <a:r>
              <a:rPr lang="it-IT" sz="2000" dirty="0" err="1" smtClean="0"/>
              <a:t>Variablen</a:t>
            </a:r>
            <a:r>
              <a:rPr lang="it-IT" sz="2000" dirty="0" smtClean="0"/>
              <a:t>                               5 </a:t>
            </a:r>
            <a:r>
              <a:rPr lang="it-IT" sz="2000" dirty="0" err="1" smtClean="0"/>
              <a:t>Gleichungen</a:t>
            </a:r>
            <a:endParaRPr lang="it-IT" sz="2000" dirty="0"/>
          </a:p>
        </p:txBody>
      </p:sp>
      <p:sp>
        <p:nvSpPr>
          <p:cNvPr id="11" name="Freccia bidirezionale orizzontale 10"/>
          <p:cNvSpPr/>
          <p:nvPr/>
        </p:nvSpPr>
        <p:spPr>
          <a:xfrm>
            <a:off x="3831372" y="4500570"/>
            <a:ext cx="1099129" cy="369332"/>
          </a:xfrm>
          <a:prstGeom prst="leftRightArrow">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57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75777"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2357430"/>
            <a:ext cx="4887886" cy="1608980"/>
          </a:xfrm>
          <a:prstGeom prst="rect">
            <a:avLst/>
          </a:prstGeom>
          <a:noFill/>
        </p:spPr>
      </p:pic>
      <p:sp>
        <p:nvSpPr>
          <p:cNvPr id="7578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75779"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313938" y="2357430"/>
            <a:ext cx="1064207" cy="1608980"/>
          </a:xfrm>
          <a:prstGeom prst="rect">
            <a:avLst/>
          </a:prstGeom>
          <a:noFill/>
        </p:spPr>
      </p:pic>
      <p:sp>
        <p:nvSpPr>
          <p:cNvPr id="16"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dirty="0" smtClean="0">
                <a:solidFill>
                  <a:schemeClr val="tx2"/>
                </a:solidFill>
                <a:latin typeface="+mn-lt"/>
                <a:cs typeface="+mn-cs"/>
              </a:rPr>
              <a:t>21</a:t>
            </a:r>
            <a:r>
              <a:rPr kumimoji="0" lang="de-DE" sz="900" b="0" i="0" u="none" strike="noStrike" kern="1200" cap="none" spc="0" normalizeH="0" baseline="0" noProof="0" dirty="0" smtClean="0">
                <a:ln>
                  <a:noFill/>
                </a:ln>
                <a:solidFill>
                  <a:schemeClr val="tx2"/>
                </a:solidFill>
                <a:effectLst/>
                <a:uLnTx/>
                <a:uFillTx/>
                <a:latin typeface="+mn-lt"/>
                <a:ea typeface="+mn-ea"/>
                <a:cs typeface="+mn-cs"/>
              </a:rPr>
              <a:t> 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Aufgabe</a:t>
            </a:r>
            <a:r>
              <a:rPr lang="it-IT" dirty="0" smtClean="0"/>
              <a:t> 1.b</a:t>
            </a:r>
            <a:endParaRPr lang="it-IT" dirty="0"/>
          </a:p>
        </p:txBody>
      </p:sp>
      <p:sp>
        <p:nvSpPr>
          <p:cNvPr id="3" name="Segnaposto contenuto 2"/>
          <p:cNvSpPr>
            <a:spLocks noGrp="1"/>
          </p:cNvSpPr>
          <p:nvPr>
            <p:ph idx="1"/>
          </p:nvPr>
        </p:nvSpPr>
        <p:spPr/>
        <p:txBody>
          <a:bodyPr/>
          <a:lstStyle/>
          <a:p>
            <a:r>
              <a:rPr lang="it-IT" dirty="0" err="1" smtClean="0"/>
              <a:t>Gauß</a:t>
            </a:r>
            <a:r>
              <a:rPr lang="it-IT" dirty="0" smtClean="0"/>
              <a:t>’</a:t>
            </a:r>
            <a:r>
              <a:rPr lang="it-IT" dirty="0" err="1" smtClean="0"/>
              <a:t>sches</a:t>
            </a:r>
            <a:r>
              <a:rPr lang="it-IT" dirty="0" smtClean="0"/>
              <a:t> </a:t>
            </a:r>
            <a:r>
              <a:rPr lang="it-IT" dirty="0" err="1" smtClean="0"/>
              <a:t>Eliminationsverfahren</a:t>
            </a:r>
            <a:endParaRPr lang="it-IT" dirty="0"/>
          </a:p>
        </p:txBody>
      </p:sp>
      <p:sp>
        <p:nvSpPr>
          <p:cNvPr id="5" name="Segnaposto piè di pagina 4"/>
          <p:cNvSpPr>
            <a:spLocks noGrp="1"/>
          </p:cNvSpPr>
          <p:nvPr>
            <p:ph type="ftr" sz="quarter" idx="3"/>
          </p:nvPr>
        </p:nvSpPr>
        <p:spPr/>
        <p:txBody>
          <a:bodyPr/>
          <a:lstStyle/>
          <a:p>
            <a:pPr>
              <a:defRPr/>
            </a:pPr>
            <a:endParaRPr lang="de-DE" dirty="0"/>
          </a:p>
        </p:txBody>
      </p:sp>
      <p:pic>
        <p:nvPicPr>
          <p:cNvPr id="6" name="Immagine 5" descr="Immagine.png"/>
          <p:cNvPicPr>
            <a:picLocks noChangeAspect="1"/>
          </p:cNvPicPr>
          <p:nvPr/>
        </p:nvPicPr>
        <p:blipFill>
          <a:blip r:embed="rId2"/>
          <a:stretch>
            <a:fillRect/>
          </a:stretch>
        </p:blipFill>
        <p:spPr>
          <a:xfrm>
            <a:off x="288000" y="1714261"/>
            <a:ext cx="6137622" cy="2786310"/>
          </a:xfrm>
          <a:prstGeom prst="rect">
            <a:avLst/>
          </a:prstGeom>
        </p:spPr>
      </p:pic>
      <p:sp>
        <p:nvSpPr>
          <p:cNvPr id="7"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dirty="0" smtClean="0">
                <a:solidFill>
                  <a:schemeClr val="tx2"/>
                </a:solidFill>
                <a:latin typeface="+mn-lt"/>
                <a:cs typeface="+mn-cs"/>
              </a:rPr>
              <a:t>22</a:t>
            </a:r>
            <a:r>
              <a:rPr kumimoji="0" lang="de-DE" sz="900" b="0" i="0" u="none" strike="noStrike" kern="1200" cap="none" spc="0" normalizeH="0" baseline="0" noProof="0" dirty="0" smtClean="0">
                <a:ln>
                  <a:noFill/>
                </a:ln>
                <a:solidFill>
                  <a:schemeClr val="tx2"/>
                </a:solidFill>
                <a:effectLst/>
                <a:uLnTx/>
                <a:uFillTx/>
                <a:latin typeface="+mn-lt"/>
                <a:ea typeface="+mn-ea"/>
                <a:cs typeface="+mn-cs"/>
              </a:rPr>
              <a:t> 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Aufgabe</a:t>
            </a:r>
            <a:r>
              <a:rPr lang="it-IT" dirty="0" smtClean="0"/>
              <a:t> 1.b</a:t>
            </a:r>
            <a:endParaRPr lang="it-IT" dirty="0"/>
          </a:p>
        </p:txBody>
      </p:sp>
      <p:sp>
        <p:nvSpPr>
          <p:cNvPr id="3" name="Segnaposto contenuto 2"/>
          <p:cNvSpPr>
            <a:spLocks noGrp="1"/>
          </p:cNvSpPr>
          <p:nvPr>
            <p:ph idx="1"/>
          </p:nvPr>
        </p:nvSpPr>
        <p:spPr/>
        <p:txBody>
          <a:bodyPr/>
          <a:lstStyle/>
          <a:p>
            <a:r>
              <a:rPr lang="it-IT" dirty="0" err="1" smtClean="0"/>
              <a:t>Gauß</a:t>
            </a:r>
            <a:r>
              <a:rPr lang="it-IT" dirty="0" smtClean="0"/>
              <a:t>’</a:t>
            </a:r>
            <a:r>
              <a:rPr lang="it-IT" dirty="0" err="1" smtClean="0"/>
              <a:t>sches</a:t>
            </a:r>
            <a:r>
              <a:rPr lang="it-IT" dirty="0" smtClean="0"/>
              <a:t> </a:t>
            </a:r>
            <a:r>
              <a:rPr lang="it-IT" dirty="0" err="1" smtClean="0"/>
              <a:t>Eliminationsverfahren</a:t>
            </a:r>
            <a:endParaRPr lang="it-IT" dirty="0"/>
          </a:p>
        </p:txBody>
      </p:sp>
      <p:sp>
        <p:nvSpPr>
          <p:cNvPr id="5" name="Segnaposto piè di pagina 4"/>
          <p:cNvSpPr>
            <a:spLocks noGrp="1"/>
          </p:cNvSpPr>
          <p:nvPr>
            <p:ph type="ftr" sz="quarter" idx="3"/>
          </p:nvPr>
        </p:nvSpPr>
        <p:spPr/>
        <p:txBody>
          <a:bodyPr/>
          <a:lstStyle/>
          <a:p>
            <a:pPr>
              <a:defRPr/>
            </a:pPr>
            <a:endParaRPr lang="de-DE" dirty="0"/>
          </a:p>
        </p:txBody>
      </p:sp>
      <p:pic>
        <p:nvPicPr>
          <p:cNvPr id="6" name="Immagine 5" descr="Immagine.png"/>
          <p:cNvPicPr>
            <a:picLocks noChangeAspect="1"/>
          </p:cNvPicPr>
          <p:nvPr/>
        </p:nvPicPr>
        <p:blipFill>
          <a:blip r:embed="rId2"/>
          <a:stretch>
            <a:fillRect/>
          </a:stretch>
        </p:blipFill>
        <p:spPr>
          <a:xfrm>
            <a:off x="288000" y="1714261"/>
            <a:ext cx="6137622" cy="2786310"/>
          </a:xfrm>
          <a:prstGeom prst="rect">
            <a:avLst/>
          </a:prstGeom>
        </p:spPr>
      </p:pic>
      <p:sp>
        <p:nvSpPr>
          <p:cNvPr id="7" name="Freccia a destra 6"/>
          <p:cNvSpPr/>
          <p:nvPr/>
        </p:nvSpPr>
        <p:spPr>
          <a:xfrm>
            <a:off x="5053520" y="5000636"/>
            <a:ext cx="947240" cy="428628"/>
          </a:xfrm>
          <a:prstGeom prst="rightArrow">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78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77825"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786578" y="3945046"/>
            <a:ext cx="1733058" cy="2111180"/>
          </a:xfrm>
          <a:prstGeom prst="rect">
            <a:avLst/>
          </a:prstGeom>
          <a:noFill/>
        </p:spPr>
      </p:pic>
      <p:sp>
        <p:nvSpPr>
          <p:cNvPr id="9"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dirty="0" smtClean="0">
                <a:solidFill>
                  <a:schemeClr val="tx2"/>
                </a:solidFill>
                <a:latin typeface="+mn-lt"/>
                <a:cs typeface="+mn-cs"/>
              </a:rPr>
              <a:t>23</a:t>
            </a:r>
            <a:r>
              <a:rPr kumimoji="0" lang="de-DE" sz="900" b="0" i="0" u="none" strike="noStrike" kern="1200" cap="none" spc="0" normalizeH="0" baseline="0" noProof="0" dirty="0" smtClean="0">
                <a:ln>
                  <a:noFill/>
                </a:ln>
                <a:solidFill>
                  <a:schemeClr val="tx2"/>
                </a:solidFill>
                <a:effectLst/>
                <a:uLnTx/>
                <a:uFillTx/>
                <a:latin typeface="+mn-lt"/>
                <a:ea typeface="+mn-ea"/>
                <a:cs typeface="+mn-cs"/>
              </a:rPr>
              <a:t> 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Aufgabe</a:t>
            </a:r>
            <a:r>
              <a:rPr lang="it-IT" dirty="0" smtClean="0"/>
              <a:t> 1.b</a:t>
            </a:r>
            <a:endParaRPr lang="it-IT" dirty="0"/>
          </a:p>
        </p:txBody>
      </p:sp>
      <p:sp>
        <p:nvSpPr>
          <p:cNvPr id="5" name="Segnaposto piè di pagina 4"/>
          <p:cNvSpPr>
            <a:spLocks noGrp="1"/>
          </p:cNvSpPr>
          <p:nvPr>
            <p:ph type="ftr" sz="quarter" idx="3"/>
          </p:nvPr>
        </p:nvSpPr>
        <p:spPr/>
        <p:txBody>
          <a:bodyPr/>
          <a:lstStyle/>
          <a:p>
            <a:pPr>
              <a:defRPr/>
            </a:pPr>
            <a:endParaRPr lang="de-DE" dirty="0"/>
          </a:p>
        </p:txBody>
      </p:sp>
      <p:sp>
        <p:nvSpPr>
          <p:cNvPr id="778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77825"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7765316" y="3000372"/>
            <a:ext cx="1090684" cy="1328652"/>
          </a:xfrm>
          <a:prstGeom prst="rect">
            <a:avLst/>
          </a:prstGeom>
          <a:noFill/>
        </p:spPr>
      </p:pic>
      <p:pic>
        <p:nvPicPr>
          <p:cNvPr id="17" name="Segnaposto contenuto 16" descr="Immagine.png"/>
          <p:cNvPicPr>
            <a:picLocks noGrp="1" noChangeAspect="1"/>
          </p:cNvPicPr>
          <p:nvPr>
            <p:ph idx="1"/>
          </p:nvPr>
        </p:nvPicPr>
        <p:blipFill>
          <a:blip r:embed="rId3"/>
          <a:srcRect r="10425"/>
          <a:stretch>
            <a:fillRect/>
          </a:stretch>
        </p:blipFill>
        <p:spPr>
          <a:xfrm>
            <a:off x="0" y="1428736"/>
            <a:ext cx="7358082" cy="4488775"/>
          </a:xfrm>
        </p:spPr>
      </p:pic>
      <p:cxnSp>
        <p:nvCxnSpPr>
          <p:cNvPr id="19" name="Connettore 1 18"/>
          <p:cNvCxnSpPr/>
          <p:nvPr/>
        </p:nvCxnSpPr>
        <p:spPr>
          <a:xfrm rot="5400000">
            <a:off x="5113695" y="3673123"/>
            <a:ext cx="4488775"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Segnaposto contenuto 2"/>
          <p:cNvSpPr txBox="1">
            <a:spLocks/>
          </p:cNvSpPr>
          <p:nvPr/>
        </p:nvSpPr>
        <p:spPr>
          <a:xfrm>
            <a:off x="287338" y="1026000"/>
            <a:ext cx="8568000" cy="252000"/>
          </a:xfrm>
          <a:prstGeom prst="rect">
            <a:avLst/>
          </a:prstGeom>
          <a:noFill/>
        </p:spPr>
        <p:txBody>
          <a:bodyPr lIns="0" tIns="0" rIns="0" bIns="0"/>
          <a:lstStyle/>
          <a:p>
            <a:pPr marL="0" marR="0" lvl="0" indent="0" algn="l" defTabSz="215900" rtl="0" eaLnBrk="1" fontAlgn="base" latinLnBrk="0" hangingPunct="1">
              <a:lnSpc>
                <a:spcPct val="100000"/>
              </a:lnSpc>
              <a:spcBef>
                <a:spcPts val="0"/>
              </a:spcBef>
              <a:spcAft>
                <a:spcPct val="0"/>
              </a:spcAft>
              <a:buClr>
                <a:schemeClr val="tx2"/>
              </a:buClr>
              <a:buSzTx/>
              <a:buFontTx/>
              <a:buNone/>
              <a:tabLst>
                <a:tab pos="215900" algn="l"/>
              </a:tabLst>
              <a:defRPr/>
            </a:pPr>
            <a:r>
              <a:rPr kumimoji="0" lang="de-DE" sz="20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Neumann-Randbedingung mit fester Wärmestromdichte</a:t>
            </a:r>
            <a:endParaRPr kumimoji="0" lang="it-IT" sz="20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1"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dirty="0" smtClean="0">
                <a:solidFill>
                  <a:schemeClr val="tx2"/>
                </a:solidFill>
                <a:latin typeface="+mn-lt"/>
                <a:cs typeface="+mn-cs"/>
              </a:rPr>
              <a:t>24</a:t>
            </a:r>
            <a:r>
              <a:rPr kumimoji="0" lang="de-DE" sz="900" b="0" i="0" u="none" strike="noStrike" kern="1200" cap="none" spc="0" normalizeH="0" baseline="0" noProof="0" dirty="0" smtClean="0">
                <a:ln>
                  <a:noFill/>
                </a:ln>
                <a:solidFill>
                  <a:schemeClr val="tx2"/>
                </a:solidFill>
                <a:effectLst/>
                <a:uLnTx/>
                <a:uFillTx/>
                <a:latin typeface="+mn-lt"/>
                <a:ea typeface="+mn-ea"/>
                <a:cs typeface="+mn-cs"/>
              </a:rPr>
              <a:t> 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Aufgabe</a:t>
            </a:r>
            <a:r>
              <a:rPr lang="it-IT" dirty="0" smtClean="0"/>
              <a:t> 1.c</a:t>
            </a:r>
            <a:endParaRPr lang="it-IT" dirty="0"/>
          </a:p>
        </p:txBody>
      </p:sp>
      <p:sp>
        <p:nvSpPr>
          <p:cNvPr id="5" name="Segnaposto piè di pagina 4"/>
          <p:cNvSpPr>
            <a:spLocks noGrp="1"/>
          </p:cNvSpPr>
          <p:nvPr>
            <p:ph type="ftr" sz="quarter" idx="3"/>
          </p:nvPr>
        </p:nvSpPr>
        <p:spPr/>
        <p:txBody>
          <a:bodyPr/>
          <a:lstStyle/>
          <a:p>
            <a:pPr>
              <a:defRPr/>
            </a:pPr>
            <a:endParaRPr lang="de-DE" dirty="0"/>
          </a:p>
        </p:txBody>
      </p:sp>
      <p:graphicFrame>
        <p:nvGraphicFramePr>
          <p:cNvPr id="7" name="Grafico 6"/>
          <p:cNvGraphicFramePr/>
          <p:nvPr/>
        </p:nvGraphicFramePr>
        <p:xfrm>
          <a:off x="288000" y="1000108"/>
          <a:ext cx="8568000" cy="4929222"/>
        </p:xfrm>
        <a:graphic>
          <a:graphicData uri="http://schemas.openxmlformats.org/drawingml/2006/chart">
            <c:chart xmlns:c="http://schemas.openxmlformats.org/drawingml/2006/chart" xmlns:r="http://schemas.openxmlformats.org/officeDocument/2006/relationships" r:id="rId2"/>
          </a:graphicData>
        </a:graphic>
      </p:graphicFrame>
      <p:sp>
        <p:nvSpPr>
          <p:cNvPr id="8"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dirty="0" smtClean="0">
                <a:solidFill>
                  <a:schemeClr val="tx2"/>
                </a:solidFill>
                <a:latin typeface="+mn-lt"/>
                <a:cs typeface="+mn-cs"/>
              </a:rPr>
              <a:t>25</a:t>
            </a:r>
            <a:r>
              <a:rPr kumimoji="0" lang="de-DE" sz="900" b="0" i="0" u="none" strike="noStrike" kern="1200" cap="none" spc="0" normalizeH="0" baseline="0" noProof="0" dirty="0" smtClean="0">
                <a:ln>
                  <a:noFill/>
                </a:ln>
                <a:solidFill>
                  <a:schemeClr val="tx2"/>
                </a:solidFill>
                <a:effectLst/>
                <a:uLnTx/>
                <a:uFillTx/>
                <a:latin typeface="+mn-lt"/>
                <a:ea typeface="+mn-ea"/>
                <a:cs typeface="+mn-cs"/>
              </a:rPr>
              <a:t> 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Aufgabe</a:t>
            </a:r>
            <a:r>
              <a:rPr lang="it-IT" dirty="0" smtClean="0"/>
              <a:t> 1.c</a:t>
            </a:r>
            <a:endParaRPr lang="it-IT" dirty="0"/>
          </a:p>
        </p:txBody>
      </p:sp>
      <p:sp>
        <p:nvSpPr>
          <p:cNvPr id="5" name="Segnaposto piè di pagina 4"/>
          <p:cNvSpPr>
            <a:spLocks noGrp="1"/>
          </p:cNvSpPr>
          <p:nvPr>
            <p:ph type="ftr" sz="quarter" idx="3"/>
          </p:nvPr>
        </p:nvSpPr>
        <p:spPr/>
        <p:txBody>
          <a:bodyPr/>
          <a:lstStyle/>
          <a:p>
            <a:pPr>
              <a:defRPr/>
            </a:pPr>
            <a:endParaRPr lang="de-DE" dirty="0"/>
          </a:p>
        </p:txBody>
      </p:sp>
      <p:graphicFrame>
        <p:nvGraphicFramePr>
          <p:cNvPr id="7" name="Grafico 6"/>
          <p:cNvGraphicFramePr/>
          <p:nvPr/>
        </p:nvGraphicFramePr>
        <p:xfrm>
          <a:off x="288000" y="1000108"/>
          <a:ext cx="8568000" cy="4929222"/>
        </p:xfrm>
        <a:graphic>
          <a:graphicData uri="http://schemas.openxmlformats.org/drawingml/2006/chart">
            <c:chart xmlns:c="http://schemas.openxmlformats.org/drawingml/2006/chart" xmlns:r="http://schemas.openxmlformats.org/officeDocument/2006/relationships" r:id="rId2"/>
          </a:graphicData>
        </a:graphic>
      </p:graphicFrame>
      <p:sp>
        <p:nvSpPr>
          <p:cNvPr id="8"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dirty="0" smtClean="0">
                <a:solidFill>
                  <a:schemeClr val="tx2"/>
                </a:solidFill>
                <a:latin typeface="+mn-lt"/>
                <a:cs typeface="+mn-cs"/>
              </a:rPr>
              <a:t>26</a:t>
            </a:r>
            <a:r>
              <a:rPr kumimoji="0" lang="de-DE" sz="900" b="0" i="0" u="none" strike="noStrike" kern="1200" cap="none" spc="0" normalizeH="0" baseline="0" noProof="0" dirty="0" smtClean="0">
                <a:ln>
                  <a:noFill/>
                </a:ln>
                <a:solidFill>
                  <a:schemeClr val="tx2"/>
                </a:solidFill>
                <a:effectLst/>
                <a:uLnTx/>
                <a:uFillTx/>
                <a:latin typeface="+mn-lt"/>
                <a:ea typeface="+mn-ea"/>
                <a:cs typeface="+mn-cs"/>
              </a:rPr>
              <a:t> 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
        <p:nvSpPr>
          <p:cNvPr id="79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79873"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929454" y="4429132"/>
            <a:ext cx="1655391" cy="571504"/>
          </a:xfrm>
          <a:prstGeom prst="rect">
            <a:avLst/>
          </a:prstGeom>
          <a:noFill/>
        </p:spPr>
      </p:pic>
      <p:sp>
        <p:nvSpPr>
          <p:cNvPr id="79875" name="Rectangle 3"/>
          <p:cNvSpPr>
            <a:spLocks noChangeArrowheads="1"/>
          </p:cNvSpPr>
          <p:nvPr/>
        </p:nvSpPr>
        <p:spPr bwMode="auto">
          <a:xfrm>
            <a:off x="0" y="276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Calibri" pitchFamily="34" charset="0"/>
                <a:ea typeface="Times New Roman" pitchFamily="18" charset="0"/>
                <a:cs typeface="Calibri" pitchFamily="34" charset="0"/>
              </a:rPr>
              <a:t> </a:t>
            </a:r>
            <a:r>
              <a:rPr kumimoji="0" lang="it-IT" sz="800" b="0" i="0" u="none" strike="noStrike" cap="none" normalizeH="0" baseline="0" smtClean="0">
                <a:ln>
                  <a:noFill/>
                </a:ln>
                <a:solidFill>
                  <a:schemeClr val="tx1"/>
                </a:solidFill>
                <a:effectLst/>
                <a:latin typeface="Arial" pitchFamily="34" charset="0"/>
                <a:cs typeface="Arial" pitchFamily="34" charset="0"/>
              </a:rPr>
              <a:t> </a:t>
            </a:r>
            <a:endParaRPr kumimoji="0" lang="it-IT" sz="1800" b="0" i="0" u="none" strike="noStrike" cap="none" normalizeH="0" baseline="0" smtClean="0">
              <a:ln>
                <a:noFill/>
              </a:ln>
              <a:solidFill>
                <a:schemeClr val="tx1"/>
              </a:solidFill>
              <a:effectLst/>
              <a:latin typeface="Arial" pitchFamily="34" charset="0"/>
              <a:cs typeface="Arial" pitchFamily="34" charset="0"/>
            </a:endParaRPr>
          </a:p>
        </p:txBody>
      </p:sp>
      <p:sp>
        <p:nvSpPr>
          <p:cNvPr id="7987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Calibri" pitchFamily="34" charset="0"/>
                <a:ea typeface="Times New Roman" pitchFamily="18" charset="0"/>
                <a:cs typeface="Calibri" pitchFamily="34" charset="0"/>
              </a:rPr>
              <a:t> </a:t>
            </a:r>
            <a:endParaRPr kumimoji="0" lang="de-DE" sz="1800" b="0" i="0" u="none" strike="noStrike" cap="none" normalizeH="0" baseline="0" smtClean="0">
              <a:ln>
                <a:noFill/>
              </a:ln>
              <a:solidFill>
                <a:schemeClr val="tx1"/>
              </a:solidFill>
              <a:effectLst/>
              <a:latin typeface="Arial" pitchFamily="34" charset="0"/>
              <a:cs typeface="Arial" pitchFamily="34" charset="0"/>
            </a:endParaRPr>
          </a:p>
        </p:txBody>
      </p:sp>
      <p:pic>
        <p:nvPicPr>
          <p:cNvPr id="79876" name="Picture 4"/>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929454" y="1857364"/>
            <a:ext cx="1573108" cy="490539"/>
          </a:xfrm>
          <a:prstGeom prst="rect">
            <a:avLst/>
          </a:prstGeom>
          <a:noFill/>
        </p:spPr>
      </p:pic>
      <p:sp>
        <p:nvSpPr>
          <p:cNvPr id="79878" name="Rectangle 6"/>
          <p:cNvSpPr>
            <a:spLocks noChangeArrowheads="1"/>
          </p:cNvSpPr>
          <p:nvPr/>
        </p:nvSpPr>
        <p:spPr bwMode="auto">
          <a:xfrm>
            <a:off x="0" y="276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t-IT" sz="800" b="0" i="0" u="none" strike="noStrike" cap="none" normalizeH="0" baseline="0" smtClean="0">
                <a:ln>
                  <a:noFill/>
                </a:ln>
                <a:solidFill>
                  <a:schemeClr val="tx1"/>
                </a:solidFill>
                <a:effectLst/>
                <a:latin typeface="Arial" pitchFamily="34" charset="0"/>
                <a:cs typeface="Arial" pitchFamily="34" charset="0"/>
              </a:rPr>
              <a:t> </a:t>
            </a:r>
            <a:endParaRPr kumimoji="0" lang="it-IT"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4" name="Connettore 2 13"/>
          <p:cNvCxnSpPr/>
          <p:nvPr/>
        </p:nvCxnSpPr>
        <p:spPr>
          <a:xfrm rot="5400000" flipH="1" flipV="1">
            <a:off x="7353319" y="2781295"/>
            <a:ext cx="866783"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ttore 2 15"/>
          <p:cNvCxnSpPr/>
          <p:nvPr/>
        </p:nvCxnSpPr>
        <p:spPr>
          <a:xfrm rot="16200000" flipH="1">
            <a:off x="7429520" y="4071147"/>
            <a:ext cx="714380" cy="1589"/>
          </a:xfrm>
          <a:prstGeom prst="straightConnector1">
            <a:avLst/>
          </a:prstGeom>
          <a:ln>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err="1" smtClean="0"/>
              <a:t>Aufgabe</a:t>
            </a:r>
            <a:r>
              <a:rPr lang="it-IT" dirty="0" smtClean="0"/>
              <a:t> 2</a:t>
            </a:r>
            <a:endParaRPr lang="it-IT" dirty="0"/>
          </a:p>
        </p:txBody>
      </p:sp>
      <p:sp>
        <p:nvSpPr>
          <p:cNvPr id="3" name="Sottotitolo 2"/>
          <p:cNvSpPr>
            <a:spLocks noGrp="1"/>
          </p:cNvSpPr>
          <p:nvPr>
            <p:ph type="subTitle" idx="1"/>
          </p:nvPr>
        </p:nvSpPr>
        <p:spPr/>
        <p:txBody>
          <a:bodyPr/>
          <a:lstStyle/>
          <a:p>
            <a:endParaRPr lang="it-IT" dirty="0" smtClean="0"/>
          </a:p>
          <a:p>
            <a:endParaRPr lang="it-IT" dirty="0" smtClean="0"/>
          </a:p>
        </p:txBody>
      </p:sp>
      <p:sp>
        <p:nvSpPr>
          <p:cNvPr id="4" name="Segnaposto piè di pagina 3"/>
          <p:cNvSpPr>
            <a:spLocks noGrp="1"/>
          </p:cNvSpPr>
          <p:nvPr>
            <p:ph type="ftr" sz="quarter" idx="3"/>
          </p:nvPr>
        </p:nvSpPr>
        <p:spPr/>
        <p:txBody>
          <a:bodyPr/>
          <a:lstStyle/>
          <a:p>
            <a:pPr>
              <a:defRPr/>
            </a:pPr>
            <a:endParaRPr lang="de-DE" dirty="0"/>
          </a:p>
        </p:txBody>
      </p:sp>
      <p:sp>
        <p:nvSpPr>
          <p:cNvPr id="5"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dirty="0" smtClean="0">
                <a:solidFill>
                  <a:schemeClr val="tx2"/>
                </a:solidFill>
                <a:latin typeface="+mn-lt"/>
                <a:cs typeface="+mn-cs"/>
              </a:rPr>
              <a:t>27</a:t>
            </a:r>
            <a:r>
              <a:rPr kumimoji="0" lang="de-DE" sz="900" b="0" i="0" u="none" strike="noStrike" kern="1200" cap="none" spc="0" normalizeH="0" baseline="0" noProof="0" dirty="0" smtClean="0">
                <a:ln>
                  <a:noFill/>
                </a:ln>
                <a:solidFill>
                  <a:schemeClr val="tx2"/>
                </a:solidFill>
                <a:effectLst/>
                <a:uLnTx/>
                <a:uFillTx/>
                <a:latin typeface="+mn-lt"/>
                <a:ea typeface="+mn-ea"/>
                <a:cs typeface="+mn-cs"/>
              </a:rPr>
              <a:t>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Window</a:t>
            </a:r>
            <a:r>
              <a:rPr lang="it-IT" dirty="0" smtClean="0"/>
              <a:t> </a:t>
            </a:r>
            <a:r>
              <a:rPr lang="it-IT" dirty="0" err="1" smtClean="0"/>
              <a:t>Parameter</a:t>
            </a:r>
            <a:r>
              <a:rPr lang="it-IT" dirty="0" smtClean="0"/>
              <a:t> </a:t>
            </a:r>
            <a:r>
              <a:rPr lang="it-IT" dirty="0" smtClean="0">
                <a:sym typeface="Wingdings" pitchFamily="2" charset="2"/>
              </a:rPr>
              <a:t> 2 </a:t>
            </a:r>
            <a:r>
              <a:rPr lang="it-IT" dirty="0" err="1" smtClean="0">
                <a:sym typeface="Wingdings" pitchFamily="2" charset="2"/>
              </a:rPr>
              <a:t>cases</a:t>
            </a:r>
            <a:r>
              <a:rPr lang="zh-CN" altLang="en-US" dirty="0" smtClean="0">
                <a:sym typeface="Wingdings" pitchFamily="2" charset="2"/>
              </a:rPr>
              <a:t> </a:t>
            </a:r>
            <a:r>
              <a:rPr lang="en-US" altLang="zh-CN" dirty="0" smtClean="0">
                <a:sym typeface="Wingdings" pitchFamily="2" charset="2"/>
              </a:rPr>
              <a:t>for</a:t>
            </a:r>
            <a:r>
              <a:rPr lang="zh-CN" altLang="en-US" dirty="0" smtClean="0">
                <a:sym typeface="Wingdings" pitchFamily="2" charset="2"/>
              </a:rPr>
              <a:t> </a:t>
            </a:r>
            <a:r>
              <a:rPr lang="en-US" altLang="zh-CN" dirty="0" smtClean="0">
                <a:sym typeface="Wingdings" pitchFamily="2" charset="2"/>
              </a:rPr>
              <a:t>the</a:t>
            </a:r>
            <a:r>
              <a:rPr lang="zh-CN" altLang="en-US" dirty="0" smtClean="0">
                <a:sym typeface="Wingdings" pitchFamily="2" charset="2"/>
              </a:rPr>
              <a:t> </a:t>
            </a:r>
            <a:r>
              <a:rPr lang="en-US" altLang="zh-CN" dirty="0" smtClean="0">
                <a:sym typeface="Wingdings" pitchFamily="2" charset="2"/>
              </a:rPr>
              <a:t>windows</a:t>
            </a:r>
            <a:endParaRPr lang="it-IT" dirty="0"/>
          </a:p>
        </p:txBody>
      </p:sp>
      <p:graphicFrame>
        <p:nvGraphicFramePr>
          <p:cNvPr id="6" name="Segnaposto contenuto 5"/>
          <p:cNvGraphicFramePr>
            <a:graphicFrameLocks noGrp="1"/>
          </p:cNvGraphicFramePr>
          <p:nvPr>
            <p:ph idx="1"/>
            <p:extLst>
              <p:ext uri="{D42A27DB-BD31-4B8C-83A1-F6EECF244321}">
                <p14:modId xmlns:p14="http://schemas.microsoft.com/office/powerpoint/2010/main" xmlns="" val="2028206584"/>
              </p:ext>
            </p:extLst>
          </p:nvPr>
        </p:nvGraphicFramePr>
        <p:xfrm>
          <a:off x="1019175" y="1928802"/>
          <a:ext cx="6910413" cy="2347915"/>
        </p:xfrm>
        <a:graphic>
          <a:graphicData uri="http://schemas.openxmlformats.org/drawingml/2006/table">
            <a:tbl>
              <a:tblPr>
                <a:tableStyleId>{5940675A-B579-460E-94D1-54222C63F5DA}</a:tableStyleId>
              </a:tblPr>
              <a:tblGrid>
                <a:gridCol w="3461015"/>
                <a:gridCol w="1724699"/>
                <a:gridCol w="1724699"/>
              </a:tblGrid>
              <a:tr h="469583">
                <a:tc>
                  <a:txBody>
                    <a:bodyPr/>
                    <a:lstStyle/>
                    <a:p>
                      <a:pPr algn="l" fontAlgn="b"/>
                      <a:r>
                        <a:rPr lang="it-IT" sz="1400" u="none" strike="noStrike" dirty="0" smtClean="0"/>
                        <a:t>   Case</a:t>
                      </a:r>
                      <a:endParaRPr lang="it-IT" sz="1400" b="0" i="0" u="none" strike="noStrike" dirty="0">
                        <a:solidFill>
                          <a:srgbClr val="000000"/>
                        </a:solidFill>
                        <a:latin typeface="Calibri"/>
                      </a:endParaRPr>
                    </a:p>
                  </a:txBody>
                  <a:tcPr marL="2508" marR="2508" marT="2508" marB="0" anchor="ctr"/>
                </a:tc>
                <a:tc>
                  <a:txBody>
                    <a:bodyPr/>
                    <a:lstStyle/>
                    <a:p>
                      <a:pPr algn="ctr" fontAlgn="b"/>
                      <a:r>
                        <a:rPr lang="it-IT" sz="1400" u="none" strike="noStrike" dirty="0"/>
                        <a:t>i)</a:t>
                      </a:r>
                      <a:endParaRPr lang="it-IT" sz="1400" b="0" i="0" u="none" strike="noStrike" dirty="0">
                        <a:solidFill>
                          <a:srgbClr val="000000"/>
                        </a:solidFill>
                        <a:latin typeface="Calibri"/>
                      </a:endParaRPr>
                    </a:p>
                  </a:txBody>
                  <a:tcPr marL="2508" marR="2508" marT="2508" marB="0" anchor="ctr"/>
                </a:tc>
                <a:tc>
                  <a:txBody>
                    <a:bodyPr/>
                    <a:lstStyle/>
                    <a:p>
                      <a:pPr algn="ctr" fontAlgn="b"/>
                      <a:r>
                        <a:rPr lang="it-IT" sz="1400" u="none" strike="noStrike"/>
                        <a:t>ii)</a:t>
                      </a:r>
                      <a:endParaRPr lang="it-IT" sz="1400" b="0" i="0" u="none" strike="noStrike">
                        <a:solidFill>
                          <a:srgbClr val="000000"/>
                        </a:solidFill>
                        <a:latin typeface="Calibri"/>
                      </a:endParaRPr>
                    </a:p>
                  </a:txBody>
                  <a:tcPr marL="2508" marR="2508" marT="2508" marB="0" anchor="ctr"/>
                </a:tc>
              </a:tr>
              <a:tr h="469583">
                <a:tc>
                  <a:txBody>
                    <a:bodyPr/>
                    <a:lstStyle/>
                    <a:p>
                      <a:pPr algn="l" fontAlgn="b"/>
                      <a:r>
                        <a:rPr lang="it-IT" sz="1400" u="none" strike="noStrike" dirty="0" smtClean="0"/>
                        <a:t>   </a:t>
                      </a:r>
                      <a:r>
                        <a:rPr lang="it-IT" sz="1400" u="none" strike="noStrike" dirty="0" err="1" smtClean="0"/>
                        <a:t>Number</a:t>
                      </a:r>
                      <a:r>
                        <a:rPr lang="it-IT" sz="1400" u="none" strike="noStrike" baseline="0" dirty="0" smtClean="0"/>
                        <a:t> of </a:t>
                      </a:r>
                      <a:r>
                        <a:rPr lang="it-IT" sz="1400" u="none" strike="noStrike" baseline="0" dirty="0" err="1" smtClean="0"/>
                        <a:t>Panes</a:t>
                      </a:r>
                      <a:endParaRPr lang="it-IT" sz="1400" b="0" i="0" u="none" strike="noStrike" dirty="0">
                        <a:solidFill>
                          <a:srgbClr val="000000"/>
                        </a:solidFill>
                        <a:latin typeface="Calibri"/>
                      </a:endParaRPr>
                    </a:p>
                  </a:txBody>
                  <a:tcPr marL="2508" marR="2508" marT="2508" marB="0" anchor="ctr"/>
                </a:tc>
                <a:tc>
                  <a:txBody>
                    <a:bodyPr/>
                    <a:lstStyle/>
                    <a:p>
                      <a:pPr algn="ctr" fontAlgn="b"/>
                      <a:r>
                        <a:rPr lang="it-IT" sz="1400" u="none" strike="noStrike" dirty="0"/>
                        <a:t>2</a:t>
                      </a:r>
                      <a:endParaRPr lang="it-IT" sz="1400" b="0" i="0" u="none" strike="noStrike" dirty="0">
                        <a:solidFill>
                          <a:srgbClr val="000000"/>
                        </a:solidFill>
                        <a:latin typeface="Calibri"/>
                      </a:endParaRPr>
                    </a:p>
                  </a:txBody>
                  <a:tcPr marL="2508" marR="2508" marT="2508" marB="0" anchor="ctr"/>
                </a:tc>
                <a:tc>
                  <a:txBody>
                    <a:bodyPr/>
                    <a:lstStyle/>
                    <a:p>
                      <a:pPr algn="ctr" fontAlgn="b"/>
                      <a:r>
                        <a:rPr lang="it-IT" sz="1400" u="none" strike="noStrike"/>
                        <a:t>4</a:t>
                      </a:r>
                      <a:endParaRPr lang="it-IT" sz="1400" b="0" i="0" u="none" strike="noStrike">
                        <a:solidFill>
                          <a:srgbClr val="000000"/>
                        </a:solidFill>
                        <a:latin typeface="Calibri"/>
                      </a:endParaRPr>
                    </a:p>
                  </a:txBody>
                  <a:tcPr marL="2508" marR="2508" marT="2508" marB="0" anchor="ctr"/>
                </a:tc>
              </a:tr>
              <a:tr h="469583">
                <a:tc>
                  <a:txBody>
                    <a:bodyPr/>
                    <a:lstStyle/>
                    <a:p>
                      <a:pPr algn="l" fontAlgn="b"/>
                      <a:r>
                        <a:rPr lang="it-IT" sz="1400" u="none" strike="noStrike" dirty="0" smtClean="0"/>
                        <a:t>   </a:t>
                      </a:r>
                      <a:r>
                        <a:rPr lang="it-IT" sz="1400" u="none" strike="noStrike" dirty="0" err="1" smtClean="0"/>
                        <a:t>Panes</a:t>
                      </a:r>
                      <a:r>
                        <a:rPr lang="it-IT" sz="1400" u="none" strike="noStrike" baseline="0" dirty="0" smtClean="0"/>
                        <a:t> </a:t>
                      </a:r>
                      <a:r>
                        <a:rPr lang="it-IT" sz="1400" u="none" strike="noStrike" baseline="0" dirty="0" err="1" smtClean="0"/>
                        <a:t>Thickness</a:t>
                      </a:r>
                      <a:endParaRPr lang="it-IT" sz="1400" b="0" i="0" u="none" strike="noStrike" dirty="0">
                        <a:solidFill>
                          <a:srgbClr val="000000"/>
                        </a:solidFill>
                        <a:latin typeface="Calibri"/>
                      </a:endParaRPr>
                    </a:p>
                  </a:txBody>
                  <a:tcPr marL="2508" marR="2508" marT="2508" marB="0" anchor="ctr"/>
                </a:tc>
                <a:tc>
                  <a:txBody>
                    <a:bodyPr/>
                    <a:lstStyle/>
                    <a:p>
                      <a:pPr algn="ctr" fontAlgn="b"/>
                      <a:r>
                        <a:rPr lang="it-IT" sz="1400" u="none" strike="noStrike" dirty="0"/>
                        <a:t>10 mm</a:t>
                      </a:r>
                      <a:endParaRPr lang="it-IT" sz="1400" b="0" i="0" u="none" strike="noStrike" dirty="0">
                        <a:solidFill>
                          <a:srgbClr val="000000"/>
                        </a:solidFill>
                        <a:latin typeface="Calibri"/>
                      </a:endParaRPr>
                    </a:p>
                  </a:txBody>
                  <a:tcPr marL="2508" marR="2508" marT="2508" marB="0" anchor="ctr"/>
                </a:tc>
                <a:tc>
                  <a:txBody>
                    <a:bodyPr/>
                    <a:lstStyle/>
                    <a:p>
                      <a:pPr algn="ctr" fontAlgn="b"/>
                      <a:r>
                        <a:rPr lang="it-IT" sz="1400" u="none" strike="noStrike" dirty="0"/>
                        <a:t>4 mm</a:t>
                      </a:r>
                      <a:endParaRPr lang="it-IT" sz="1400" b="0" i="0" u="none" strike="noStrike" dirty="0">
                        <a:solidFill>
                          <a:srgbClr val="000000"/>
                        </a:solidFill>
                        <a:latin typeface="Calibri"/>
                      </a:endParaRPr>
                    </a:p>
                  </a:txBody>
                  <a:tcPr marL="2508" marR="2508" marT="2508" marB="0" anchor="ctr"/>
                </a:tc>
              </a:tr>
              <a:tr h="469583">
                <a:tc>
                  <a:txBody>
                    <a:bodyPr/>
                    <a:lstStyle/>
                    <a:p>
                      <a:pPr algn="l" fontAlgn="b"/>
                      <a:r>
                        <a:rPr lang="it-IT" sz="1400" u="none" strike="noStrike" dirty="0" smtClean="0"/>
                        <a:t>   </a:t>
                      </a:r>
                      <a:r>
                        <a:rPr lang="it-IT" sz="1400" u="none" strike="noStrike" dirty="0" err="1" smtClean="0"/>
                        <a:t>Extinction</a:t>
                      </a:r>
                      <a:r>
                        <a:rPr lang="it-IT" sz="1400" u="none" strike="noStrike" baseline="0" dirty="0" smtClean="0"/>
                        <a:t> </a:t>
                      </a:r>
                      <a:r>
                        <a:rPr lang="it-IT" sz="1400" u="none" strike="noStrike" baseline="0" dirty="0" err="1" smtClean="0"/>
                        <a:t>parameter</a:t>
                      </a:r>
                      <a:r>
                        <a:rPr lang="it-IT" sz="1400" u="none" strike="noStrike" baseline="0" dirty="0" smtClean="0"/>
                        <a:t> K</a:t>
                      </a:r>
                      <a:endParaRPr lang="it-IT" sz="1400" b="0" i="0" u="none" strike="noStrike" dirty="0">
                        <a:solidFill>
                          <a:srgbClr val="000000"/>
                        </a:solidFill>
                        <a:latin typeface="Calibri"/>
                      </a:endParaRPr>
                    </a:p>
                  </a:txBody>
                  <a:tcPr marL="2508" marR="2508" marT="2508" marB="0" anchor="ctr"/>
                </a:tc>
                <a:tc>
                  <a:txBody>
                    <a:bodyPr/>
                    <a:lstStyle/>
                    <a:p>
                      <a:pPr algn="ctr" fontAlgn="b"/>
                      <a:r>
                        <a:rPr lang="it-IT" sz="1400" u="none" strike="noStrike"/>
                        <a:t>4 m^(-1)</a:t>
                      </a:r>
                      <a:endParaRPr lang="it-IT" sz="1400" b="0" i="0" u="none" strike="noStrike">
                        <a:solidFill>
                          <a:srgbClr val="000000"/>
                        </a:solidFill>
                        <a:latin typeface="Calibri"/>
                      </a:endParaRPr>
                    </a:p>
                  </a:txBody>
                  <a:tcPr marL="2508" marR="2508" marT="2508" marB="0" anchor="ctr"/>
                </a:tc>
                <a:tc>
                  <a:txBody>
                    <a:bodyPr/>
                    <a:lstStyle/>
                    <a:p>
                      <a:pPr algn="ctr" fontAlgn="b"/>
                      <a:r>
                        <a:rPr lang="it-IT" sz="1400" u="none" strike="noStrike" dirty="0"/>
                        <a:t>4 </a:t>
                      </a:r>
                      <a:r>
                        <a:rPr lang="it-IT" sz="1400" u="none" strike="noStrike" dirty="0" err="1"/>
                        <a:t>m</a:t>
                      </a:r>
                      <a:r>
                        <a:rPr lang="it-IT" sz="1400" u="none" strike="noStrike" dirty="0" err="1" smtClean="0"/>
                        <a:t>^</a:t>
                      </a:r>
                      <a:r>
                        <a:rPr lang="it-IT" sz="1400" u="none" strike="noStrike" dirty="0" smtClean="0"/>
                        <a:t>(-1)</a:t>
                      </a:r>
                      <a:endParaRPr lang="it-IT" sz="1400" b="0" i="0" u="none" strike="noStrike" dirty="0">
                        <a:solidFill>
                          <a:srgbClr val="000000"/>
                        </a:solidFill>
                        <a:latin typeface="Calibri"/>
                      </a:endParaRPr>
                    </a:p>
                  </a:txBody>
                  <a:tcPr marL="2508" marR="2508" marT="2508" marB="0" anchor="ctr"/>
                </a:tc>
              </a:tr>
              <a:tr h="469583">
                <a:tc>
                  <a:txBody>
                    <a:bodyPr/>
                    <a:lstStyle/>
                    <a:p>
                      <a:pPr algn="l" fontAlgn="b"/>
                      <a:r>
                        <a:rPr lang="it-IT" sz="1400" u="none" strike="noStrike" dirty="0" smtClean="0"/>
                        <a:t>   U-</a:t>
                      </a:r>
                      <a:r>
                        <a:rPr lang="it-IT" sz="1400" u="none" strike="noStrike" dirty="0" err="1" smtClean="0"/>
                        <a:t>value</a:t>
                      </a:r>
                      <a:r>
                        <a:rPr lang="it-IT" sz="1400" u="none" strike="noStrike" baseline="0" dirty="0" smtClean="0"/>
                        <a:t> of the </a:t>
                      </a:r>
                      <a:r>
                        <a:rPr lang="it-IT" sz="1400" u="none" strike="noStrike" baseline="0" dirty="0" err="1" smtClean="0"/>
                        <a:t>window</a:t>
                      </a:r>
                      <a:endParaRPr lang="it-IT" sz="1400" b="0" i="0" u="none" strike="noStrike" dirty="0">
                        <a:solidFill>
                          <a:srgbClr val="000000"/>
                        </a:solidFill>
                        <a:latin typeface="Calibri"/>
                      </a:endParaRPr>
                    </a:p>
                  </a:txBody>
                  <a:tcPr marL="2508" marR="2508" marT="2508" marB="0" anchor="ctr"/>
                </a:tc>
                <a:tc>
                  <a:txBody>
                    <a:bodyPr/>
                    <a:lstStyle/>
                    <a:p>
                      <a:pPr algn="ctr" fontAlgn="b"/>
                      <a:r>
                        <a:rPr lang="it-IT" sz="1400" u="none" strike="noStrike" dirty="0"/>
                        <a:t>1,7 W/(K*m^2)</a:t>
                      </a:r>
                      <a:endParaRPr lang="it-IT" sz="1400" b="0" i="0" u="none" strike="noStrike" dirty="0">
                        <a:solidFill>
                          <a:srgbClr val="000000"/>
                        </a:solidFill>
                        <a:latin typeface="Calibri"/>
                      </a:endParaRPr>
                    </a:p>
                  </a:txBody>
                  <a:tcPr marL="2508" marR="2508" marT="2508" marB="0" anchor="ctr"/>
                </a:tc>
                <a:tc>
                  <a:txBody>
                    <a:bodyPr/>
                    <a:lstStyle/>
                    <a:p>
                      <a:pPr algn="ctr" fontAlgn="b"/>
                      <a:r>
                        <a:rPr lang="it-IT" sz="1400" u="none" strike="noStrike" dirty="0"/>
                        <a:t>0,2 W/(K*m^2)</a:t>
                      </a:r>
                      <a:endParaRPr lang="it-IT" sz="1400" b="0" i="0" u="none" strike="noStrike" dirty="0">
                        <a:solidFill>
                          <a:srgbClr val="000000"/>
                        </a:solidFill>
                        <a:latin typeface="Calibri"/>
                      </a:endParaRPr>
                    </a:p>
                  </a:txBody>
                  <a:tcPr marL="2508" marR="2508" marT="2508" marB="0" anchor="ctr"/>
                </a:tc>
              </a:tr>
            </a:tbl>
          </a:graphicData>
        </a:graphic>
      </p:graphicFrame>
      <p:sp>
        <p:nvSpPr>
          <p:cNvPr id="5" name="Segnaposto piè di pagina 4"/>
          <p:cNvSpPr>
            <a:spLocks noGrp="1"/>
          </p:cNvSpPr>
          <p:nvPr>
            <p:ph type="ftr" sz="quarter" idx="3"/>
          </p:nvPr>
        </p:nvSpPr>
        <p:spPr/>
        <p:txBody>
          <a:bodyPr/>
          <a:lstStyle/>
          <a:p>
            <a:pPr>
              <a:defRPr/>
            </a:pPr>
            <a:endParaRPr lang="de-DE" dirty="0"/>
          </a:p>
        </p:txBody>
      </p:sp>
      <p:sp>
        <p:nvSpPr>
          <p:cNvPr id="7"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dirty="0" smtClean="0">
                <a:solidFill>
                  <a:schemeClr val="tx2"/>
                </a:solidFill>
                <a:latin typeface="+mn-lt"/>
                <a:cs typeface="+mn-cs"/>
              </a:rPr>
              <a:t>28</a:t>
            </a:r>
            <a:r>
              <a:rPr kumimoji="0" lang="de-DE" sz="900" b="0" i="0" u="none" strike="noStrike" kern="1200" cap="none" spc="0" normalizeH="0" baseline="0" noProof="0" dirty="0" smtClean="0">
                <a:ln>
                  <a:noFill/>
                </a:ln>
                <a:solidFill>
                  <a:schemeClr val="tx2"/>
                </a:solidFill>
                <a:effectLst/>
                <a:uLnTx/>
                <a:uFillTx/>
                <a:latin typeface="+mn-lt"/>
                <a:ea typeface="+mn-ea"/>
                <a:cs typeface="+mn-cs"/>
              </a:rPr>
              <a:t> 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Model</a:t>
            </a:r>
            <a:endParaRPr lang="it-IT" dirty="0"/>
          </a:p>
        </p:txBody>
      </p:sp>
      <p:sp>
        <p:nvSpPr>
          <p:cNvPr id="5" name="Segnaposto piè di pagina 4"/>
          <p:cNvSpPr>
            <a:spLocks noGrp="1"/>
          </p:cNvSpPr>
          <p:nvPr>
            <p:ph type="ftr" sz="quarter" idx="3"/>
          </p:nvPr>
        </p:nvSpPr>
        <p:spPr/>
        <p:txBody>
          <a:bodyPr/>
          <a:lstStyle/>
          <a:p>
            <a:pPr>
              <a:defRPr/>
            </a:pPr>
            <a:endParaRPr lang="de-DE" dirty="0"/>
          </a:p>
        </p:txBody>
      </p:sp>
      <p:pic>
        <p:nvPicPr>
          <p:cNvPr id="6" name="Immagine 5" descr="Model.png"/>
          <p:cNvPicPr/>
          <p:nvPr/>
        </p:nvPicPr>
        <p:blipFill>
          <a:blip r:embed="rId2"/>
          <a:stretch>
            <a:fillRect/>
          </a:stretch>
        </p:blipFill>
        <p:spPr>
          <a:xfrm>
            <a:off x="2128496" y="966443"/>
            <a:ext cx="4887007" cy="4925113"/>
          </a:xfrm>
          <a:prstGeom prst="rect">
            <a:avLst/>
          </a:prstGeom>
        </p:spPr>
      </p:pic>
      <p:sp>
        <p:nvSpPr>
          <p:cNvPr id="7" name="CasellaDiTesto 6"/>
          <p:cNvSpPr txBox="1"/>
          <p:nvPr/>
        </p:nvSpPr>
        <p:spPr>
          <a:xfrm>
            <a:off x="5000628" y="1214422"/>
            <a:ext cx="857256" cy="369332"/>
          </a:xfrm>
          <a:prstGeom prst="rect">
            <a:avLst/>
          </a:prstGeom>
          <a:noFill/>
        </p:spPr>
        <p:txBody>
          <a:bodyPr wrap="square" rtlCol="0">
            <a:spAutoFit/>
          </a:bodyPr>
          <a:lstStyle/>
          <a:p>
            <a:r>
              <a:rPr lang="it-IT" dirty="0" err="1" smtClean="0"/>
              <a:t>Dach</a:t>
            </a:r>
            <a:endParaRPr lang="it-IT" dirty="0"/>
          </a:p>
        </p:txBody>
      </p:sp>
      <p:sp>
        <p:nvSpPr>
          <p:cNvPr id="8" name="CasellaDiTesto 7"/>
          <p:cNvSpPr txBox="1"/>
          <p:nvPr/>
        </p:nvSpPr>
        <p:spPr>
          <a:xfrm>
            <a:off x="5000628" y="1958450"/>
            <a:ext cx="1571636" cy="369332"/>
          </a:xfrm>
          <a:prstGeom prst="rect">
            <a:avLst/>
          </a:prstGeom>
          <a:noFill/>
        </p:spPr>
        <p:txBody>
          <a:bodyPr wrap="square" rtlCol="0">
            <a:spAutoFit/>
          </a:bodyPr>
          <a:lstStyle/>
          <a:p>
            <a:r>
              <a:rPr lang="it-IT" dirty="0" err="1" smtClean="0"/>
              <a:t>Nordwand</a:t>
            </a:r>
            <a:endParaRPr lang="it-IT" dirty="0"/>
          </a:p>
        </p:txBody>
      </p:sp>
      <p:sp>
        <p:nvSpPr>
          <p:cNvPr id="9" name="Rettangolo 8"/>
          <p:cNvSpPr/>
          <p:nvPr/>
        </p:nvSpPr>
        <p:spPr>
          <a:xfrm>
            <a:off x="5000628" y="1214422"/>
            <a:ext cx="857256" cy="369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dirty="0" err="1"/>
              <a:t>R</a:t>
            </a:r>
            <a:r>
              <a:rPr lang="it-IT" dirty="0" err="1" smtClean="0"/>
              <a:t>oof</a:t>
            </a:r>
            <a:endParaRPr lang="it-IT" dirty="0"/>
          </a:p>
        </p:txBody>
      </p:sp>
      <p:sp>
        <p:nvSpPr>
          <p:cNvPr id="10" name="Rettangolo 9"/>
          <p:cNvSpPr/>
          <p:nvPr/>
        </p:nvSpPr>
        <p:spPr>
          <a:xfrm>
            <a:off x="5000628" y="1958450"/>
            <a:ext cx="1285884" cy="4704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dirty="0" err="1" smtClean="0"/>
              <a:t>Northwall</a:t>
            </a:r>
            <a:endParaRPr lang="it-IT" dirty="0"/>
          </a:p>
        </p:txBody>
      </p:sp>
      <p:sp>
        <p:nvSpPr>
          <p:cNvPr id="11" name="Rettangolo 10"/>
          <p:cNvSpPr/>
          <p:nvPr/>
        </p:nvSpPr>
        <p:spPr>
          <a:xfrm>
            <a:off x="5000628" y="2786058"/>
            <a:ext cx="1285884" cy="3571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dirty="0" err="1" smtClean="0"/>
              <a:t>Westwall</a:t>
            </a:r>
            <a:endParaRPr lang="it-IT" dirty="0"/>
          </a:p>
        </p:txBody>
      </p:sp>
      <p:sp>
        <p:nvSpPr>
          <p:cNvPr id="12" name="Rettangolo 11"/>
          <p:cNvSpPr/>
          <p:nvPr/>
        </p:nvSpPr>
        <p:spPr>
          <a:xfrm>
            <a:off x="5072066" y="3571876"/>
            <a:ext cx="1214446" cy="4286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dirty="0" err="1" smtClean="0"/>
              <a:t>Eastwall</a:t>
            </a:r>
            <a:endParaRPr lang="it-IT" dirty="0"/>
          </a:p>
        </p:txBody>
      </p:sp>
      <p:sp>
        <p:nvSpPr>
          <p:cNvPr id="13" name="Rettangolo 12"/>
          <p:cNvSpPr/>
          <p:nvPr/>
        </p:nvSpPr>
        <p:spPr>
          <a:xfrm>
            <a:off x="5072066" y="4429132"/>
            <a:ext cx="1428760" cy="3571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dirty="0" err="1" smtClean="0"/>
              <a:t>Sorthwall</a:t>
            </a:r>
            <a:endParaRPr lang="it-IT" dirty="0"/>
          </a:p>
        </p:txBody>
      </p:sp>
      <p:sp>
        <p:nvSpPr>
          <p:cNvPr id="14" name="Rettangolo 13"/>
          <p:cNvSpPr/>
          <p:nvPr/>
        </p:nvSpPr>
        <p:spPr>
          <a:xfrm>
            <a:off x="5072066" y="5214950"/>
            <a:ext cx="1643074" cy="3571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dirty="0" smtClean="0"/>
              <a:t>Ground</a:t>
            </a:r>
            <a:endParaRPr lang="it-IT" dirty="0"/>
          </a:p>
        </p:txBody>
      </p:sp>
      <p:sp>
        <p:nvSpPr>
          <p:cNvPr id="15" name="Rettangolo 12"/>
          <p:cNvSpPr/>
          <p:nvPr/>
        </p:nvSpPr>
        <p:spPr>
          <a:xfrm>
            <a:off x="1019175" y="4067756"/>
            <a:ext cx="1428760" cy="3571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dirty="0" err="1" smtClean="0"/>
              <a:t>fixed</a:t>
            </a:r>
            <a:r>
              <a:rPr lang="it-IT" dirty="0" smtClean="0"/>
              <a:t> T=20</a:t>
            </a:r>
            <a:r>
              <a:rPr lang="it-IT" baseline="30000" dirty="0" smtClean="0"/>
              <a:t>0</a:t>
            </a:r>
            <a:endParaRPr lang="it-IT" baseline="30000" dirty="0"/>
          </a:p>
        </p:txBody>
      </p:sp>
      <p:sp>
        <p:nvSpPr>
          <p:cNvPr id="16" name="Rettangolo 13"/>
          <p:cNvSpPr/>
          <p:nvPr/>
        </p:nvSpPr>
        <p:spPr>
          <a:xfrm>
            <a:off x="804861" y="5214950"/>
            <a:ext cx="1643074" cy="5183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dirty="0" err="1" smtClean="0"/>
              <a:t>fixed</a:t>
            </a:r>
            <a:r>
              <a:rPr lang="it-IT" dirty="0" smtClean="0"/>
              <a:t> </a:t>
            </a:r>
            <a:r>
              <a:rPr lang="it-IT" dirty="0" err="1"/>
              <a:t>H</a:t>
            </a:r>
            <a:r>
              <a:rPr lang="it-IT" dirty="0" err="1" smtClean="0"/>
              <a:t>eat</a:t>
            </a:r>
            <a:r>
              <a:rPr lang="it-IT" dirty="0" smtClean="0"/>
              <a:t> </a:t>
            </a:r>
            <a:r>
              <a:rPr lang="it-IT" dirty="0" err="1" smtClean="0"/>
              <a:t>flux</a:t>
            </a:r>
            <a:r>
              <a:rPr lang="it-IT" dirty="0" smtClean="0"/>
              <a:t>=3 </a:t>
            </a:r>
            <a:r>
              <a:rPr lang="it-IT" dirty="0" err="1" smtClean="0"/>
              <a:t>W</a:t>
            </a:r>
            <a:endParaRPr lang="it-IT" dirty="0"/>
          </a:p>
        </p:txBody>
      </p:sp>
      <p:sp>
        <p:nvSpPr>
          <p:cNvPr id="17" name="Rettangolo 11"/>
          <p:cNvSpPr/>
          <p:nvPr/>
        </p:nvSpPr>
        <p:spPr>
          <a:xfrm>
            <a:off x="7017541" y="3257284"/>
            <a:ext cx="1214446" cy="4286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dirty="0" err="1" smtClean="0"/>
              <a:t>inner</a:t>
            </a:r>
            <a:r>
              <a:rPr lang="it-IT" dirty="0" smtClean="0"/>
              <a:t> T</a:t>
            </a:r>
            <a:endParaRPr lang="it-IT" dirty="0"/>
          </a:p>
        </p:txBody>
      </p:sp>
      <p:cxnSp>
        <p:nvCxnSpPr>
          <p:cNvPr id="4" name="直线连接符 3"/>
          <p:cNvCxnSpPr/>
          <p:nvPr/>
        </p:nvCxnSpPr>
        <p:spPr>
          <a:xfrm>
            <a:off x="6456782" y="3429000"/>
            <a:ext cx="516715" cy="0"/>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ttangolo 11"/>
          <p:cNvSpPr/>
          <p:nvPr/>
        </p:nvSpPr>
        <p:spPr>
          <a:xfrm>
            <a:off x="7009478" y="1000108"/>
            <a:ext cx="1214446" cy="428628"/>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de-DE"/>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it-IT" dirty="0" smtClean="0"/>
              <a:t>solar </a:t>
            </a:r>
            <a:r>
              <a:rPr lang="it-IT" dirty="0" err="1" smtClean="0"/>
              <a:t>radiation</a:t>
            </a:r>
            <a:endParaRPr lang="it-IT" dirty="0"/>
          </a:p>
        </p:txBody>
      </p:sp>
      <p:sp>
        <p:nvSpPr>
          <p:cNvPr id="19"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dirty="0" smtClean="0">
                <a:solidFill>
                  <a:schemeClr val="tx2"/>
                </a:solidFill>
                <a:latin typeface="+mn-lt"/>
                <a:cs typeface="+mn-cs"/>
              </a:rPr>
              <a:t>29</a:t>
            </a:r>
            <a:r>
              <a:rPr kumimoji="0" lang="de-DE" sz="900" b="0" i="0" u="none" strike="noStrike" kern="1200" cap="none" spc="0" normalizeH="0" baseline="0" noProof="0" dirty="0" smtClean="0">
                <a:ln>
                  <a:noFill/>
                </a:ln>
                <a:solidFill>
                  <a:schemeClr val="tx2"/>
                </a:solidFill>
                <a:effectLst/>
                <a:uLnTx/>
                <a:uFillTx/>
                <a:latin typeface="+mn-lt"/>
                <a:ea typeface="+mn-ea"/>
                <a:cs typeface="+mn-cs"/>
              </a:rPr>
              <a:t> 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de-DE" dirty="0" smtClean="0"/>
              <a:t>Endliche </a:t>
            </a:r>
            <a:r>
              <a:rPr lang="de-DE" dirty="0" err="1" smtClean="0"/>
              <a:t>Differenze</a:t>
            </a:r>
            <a:r>
              <a:rPr lang="de-DE" dirty="0" smtClean="0"/>
              <a:t> für die stationäre Wärmeübertragungsgleichung</a:t>
            </a:r>
            <a:endParaRPr lang="it-IT" dirty="0"/>
          </a:p>
        </p:txBody>
      </p:sp>
      <p:sp>
        <p:nvSpPr>
          <p:cNvPr id="3" name="Segnaposto testo 2"/>
          <p:cNvSpPr>
            <a:spLocks noGrp="1"/>
          </p:cNvSpPr>
          <p:nvPr>
            <p:ph type="body" sz="quarter" idx="11"/>
          </p:nvPr>
        </p:nvSpPr>
        <p:spPr/>
        <p:txBody>
          <a:bodyPr/>
          <a:lstStyle/>
          <a:p>
            <a:r>
              <a:rPr lang="it-IT" dirty="0" err="1" smtClean="0"/>
              <a:t>Eindimensionale</a:t>
            </a:r>
            <a:r>
              <a:rPr lang="it-IT" dirty="0" smtClean="0"/>
              <a:t> transiente </a:t>
            </a:r>
            <a:r>
              <a:rPr lang="it-IT" dirty="0" err="1" smtClean="0"/>
              <a:t>Wärmeübertragungsgleichung</a:t>
            </a:r>
            <a:endParaRPr lang="it-IT" dirty="0" smtClean="0"/>
          </a:p>
          <a:p>
            <a:endParaRPr lang="it-IT" dirty="0"/>
          </a:p>
        </p:txBody>
      </p:sp>
      <p:sp>
        <p:nvSpPr>
          <p:cNvPr id="5" name="Segnaposto piè di pagina 4"/>
          <p:cNvSpPr>
            <a:spLocks noGrp="1"/>
          </p:cNvSpPr>
          <p:nvPr>
            <p:ph type="ftr" sz="quarter" idx="3"/>
          </p:nvPr>
        </p:nvSpPr>
        <p:spPr/>
        <p:txBody>
          <a:bodyPr/>
          <a:lstStyle/>
          <a:p>
            <a:pPr>
              <a:defRPr/>
            </a:pPr>
            <a:endParaRPr lang="de-DE" dirty="0"/>
          </a:p>
        </p:txBody>
      </p:sp>
      <p:sp>
        <p:nvSpPr>
          <p:cNvPr id="245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24577"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2857488" y="1857364"/>
            <a:ext cx="3058148" cy="815506"/>
          </a:xfrm>
          <a:prstGeom prst="rect">
            <a:avLst/>
          </a:prstGeom>
          <a:noFill/>
        </p:spPr>
      </p:pic>
      <p:sp>
        <p:nvSpPr>
          <p:cNvPr id="522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sp>
        <p:nvSpPr>
          <p:cNvPr id="10"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dirty="0" smtClean="0">
                <a:solidFill>
                  <a:schemeClr val="tx2"/>
                </a:solidFill>
                <a:latin typeface="+mn-lt"/>
                <a:cs typeface="+mn-cs"/>
              </a:rPr>
              <a:t>3</a:t>
            </a:r>
            <a:r>
              <a:rPr kumimoji="0" lang="de-DE" sz="900" b="0" i="0" u="none" strike="noStrike" kern="1200" cap="none" spc="0" normalizeH="0" baseline="0" noProof="0" dirty="0" smtClean="0">
                <a:ln>
                  <a:noFill/>
                </a:ln>
                <a:solidFill>
                  <a:schemeClr val="tx2"/>
                </a:solidFill>
                <a:effectLst/>
                <a:uLnTx/>
                <a:uFillTx/>
                <a:latin typeface="+mn-lt"/>
                <a:ea typeface="+mn-ea"/>
                <a:cs typeface="+mn-cs"/>
              </a:rPr>
              <a:t> 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Parametrisierung</a:t>
            </a:r>
            <a:r>
              <a:rPr lang="it-IT" dirty="0" smtClean="0"/>
              <a:t> </a:t>
            </a:r>
            <a:r>
              <a:rPr lang="it-IT" dirty="0" err="1" smtClean="0"/>
              <a:t>der</a:t>
            </a:r>
            <a:r>
              <a:rPr lang="it-IT" dirty="0" smtClean="0"/>
              <a:t> </a:t>
            </a:r>
            <a:r>
              <a:rPr lang="it-IT" dirty="0" err="1" smtClean="0"/>
              <a:t>Bestandteile</a:t>
            </a:r>
            <a:endParaRPr lang="it-IT" dirty="0"/>
          </a:p>
        </p:txBody>
      </p:sp>
      <p:sp>
        <p:nvSpPr>
          <p:cNvPr id="5" name="Segnaposto piè di pagina 4"/>
          <p:cNvSpPr>
            <a:spLocks noGrp="1"/>
          </p:cNvSpPr>
          <p:nvPr>
            <p:ph type="ftr" sz="quarter" idx="3"/>
          </p:nvPr>
        </p:nvSpPr>
        <p:spPr/>
        <p:txBody>
          <a:bodyPr/>
          <a:lstStyle/>
          <a:p>
            <a:pPr>
              <a:defRPr/>
            </a:pPr>
            <a:endParaRPr lang="de-DE" dirty="0"/>
          </a:p>
        </p:txBody>
      </p:sp>
      <p:pic>
        <p:nvPicPr>
          <p:cNvPr id="6" name="Immagine 5" descr="Model.png"/>
          <p:cNvPicPr/>
          <p:nvPr/>
        </p:nvPicPr>
        <p:blipFill>
          <a:blip r:embed="rId2"/>
          <a:stretch>
            <a:fillRect/>
          </a:stretch>
        </p:blipFill>
        <p:spPr>
          <a:xfrm>
            <a:off x="2128496" y="966443"/>
            <a:ext cx="4887007" cy="4925113"/>
          </a:xfrm>
          <a:prstGeom prst="rect">
            <a:avLst/>
          </a:prstGeom>
        </p:spPr>
      </p:pic>
      <p:pic>
        <p:nvPicPr>
          <p:cNvPr id="9" name="Immagine 8" descr="parametri.png"/>
          <p:cNvPicPr>
            <a:picLocks noChangeAspect="1"/>
          </p:cNvPicPr>
          <p:nvPr/>
        </p:nvPicPr>
        <p:blipFill>
          <a:blip r:embed="rId3"/>
          <a:stretch>
            <a:fillRect/>
          </a:stretch>
        </p:blipFill>
        <p:spPr>
          <a:xfrm>
            <a:off x="5429256" y="1695416"/>
            <a:ext cx="2848373" cy="3953427"/>
          </a:xfrm>
          <a:prstGeom prst="rect">
            <a:avLst/>
          </a:prstGeom>
        </p:spPr>
      </p:pic>
      <p:pic>
        <p:nvPicPr>
          <p:cNvPr id="10" name="Immagine 9" descr="parametri.png"/>
          <p:cNvPicPr>
            <a:picLocks noChangeAspect="1"/>
          </p:cNvPicPr>
          <p:nvPr/>
        </p:nvPicPr>
        <p:blipFill>
          <a:blip r:embed="rId4"/>
          <a:stretch>
            <a:fillRect/>
          </a:stretch>
        </p:blipFill>
        <p:spPr>
          <a:xfrm>
            <a:off x="308391" y="1695416"/>
            <a:ext cx="3640209" cy="4196140"/>
          </a:xfrm>
          <a:prstGeom prst="rect">
            <a:avLst/>
          </a:prstGeom>
        </p:spPr>
      </p:pic>
      <p:sp>
        <p:nvSpPr>
          <p:cNvPr id="7"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dirty="0" smtClean="0">
                <a:solidFill>
                  <a:schemeClr val="tx2"/>
                </a:solidFill>
                <a:latin typeface="+mn-lt"/>
                <a:cs typeface="+mn-cs"/>
              </a:rPr>
              <a:t>30</a:t>
            </a:r>
            <a:r>
              <a:rPr kumimoji="0" lang="de-DE" sz="900" b="0" i="0" u="none" strike="noStrike" kern="1200" cap="none" spc="0" normalizeH="0" baseline="0" noProof="0" dirty="0" smtClean="0">
                <a:ln>
                  <a:noFill/>
                </a:ln>
                <a:solidFill>
                  <a:schemeClr val="tx2"/>
                </a:solidFill>
                <a:effectLst/>
                <a:uLnTx/>
                <a:uFillTx/>
                <a:latin typeface="+mn-lt"/>
                <a:ea typeface="+mn-ea"/>
                <a:cs typeface="+mn-cs"/>
              </a:rPr>
              <a:t> 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Simulation</a:t>
            </a:r>
            <a:r>
              <a:rPr lang="it-IT" dirty="0" smtClean="0"/>
              <a:t> in </a:t>
            </a:r>
            <a:r>
              <a:rPr lang="it-IT" dirty="0" err="1" smtClean="0"/>
              <a:t>two</a:t>
            </a:r>
            <a:r>
              <a:rPr lang="it-IT" dirty="0" smtClean="0"/>
              <a:t> </a:t>
            </a:r>
            <a:r>
              <a:rPr lang="it-IT" dirty="0" err="1" smtClean="0"/>
              <a:t>different</a:t>
            </a:r>
            <a:r>
              <a:rPr lang="it-IT" dirty="0" smtClean="0"/>
              <a:t> time </a:t>
            </a:r>
            <a:r>
              <a:rPr lang="it-IT" dirty="0" err="1" smtClean="0"/>
              <a:t>period</a:t>
            </a:r>
            <a:r>
              <a:rPr lang="it-IT" dirty="0" err="1"/>
              <a:t>s</a:t>
            </a:r>
            <a:endParaRPr lang="it-IT" dirty="0"/>
          </a:p>
        </p:txBody>
      </p:sp>
      <p:sp>
        <p:nvSpPr>
          <p:cNvPr id="5" name="Segnaposto piè di pagina 4"/>
          <p:cNvSpPr>
            <a:spLocks noGrp="1"/>
          </p:cNvSpPr>
          <p:nvPr>
            <p:ph type="ftr" sz="quarter" idx="3"/>
          </p:nvPr>
        </p:nvSpPr>
        <p:spPr/>
        <p:txBody>
          <a:bodyPr/>
          <a:lstStyle/>
          <a:p>
            <a:pPr>
              <a:defRPr/>
            </a:pPr>
            <a:endParaRPr lang="de-DE" dirty="0"/>
          </a:p>
        </p:txBody>
      </p:sp>
      <p:sp>
        <p:nvSpPr>
          <p:cNvPr id="6" name="CasellaDiTesto 5"/>
          <p:cNvSpPr txBox="1"/>
          <p:nvPr/>
        </p:nvSpPr>
        <p:spPr>
          <a:xfrm>
            <a:off x="1214414" y="2214554"/>
            <a:ext cx="5860196" cy="1754327"/>
          </a:xfrm>
          <a:prstGeom prst="rect">
            <a:avLst/>
          </a:prstGeom>
          <a:noFill/>
        </p:spPr>
        <p:txBody>
          <a:bodyPr wrap="square" rtlCol="0">
            <a:spAutoFit/>
          </a:bodyPr>
          <a:lstStyle/>
          <a:p>
            <a:r>
              <a:rPr lang="it-IT" dirty="0" smtClean="0"/>
              <a:t>from the 1</a:t>
            </a:r>
            <a:r>
              <a:rPr lang="it-IT" baseline="30000" dirty="0" smtClean="0"/>
              <a:t>st</a:t>
            </a:r>
            <a:r>
              <a:rPr lang="it-IT" dirty="0" smtClean="0"/>
              <a:t> week to the 4</a:t>
            </a:r>
            <a:r>
              <a:rPr lang="it-IT" baseline="30000" dirty="0" smtClean="0"/>
              <a:t>th</a:t>
            </a:r>
            <a:r>
              <a:rPr lang="it-IT" dirty="0" smtClean="0"/>
              <a:t> week. </a:t>
            </a:r>
          </a:p>
          <a:p>
            <a:pPr marL="342900" indent="-342900"/>
            <a:r>
              <a:rPr lang="it-IT" dirty="0" smtClean="0"/>
              <a:t>	( 0- 2419200s )  </a:t>
            </a:r>
          </a:p>
          <a:p>
            <a:pPr marL="342900" indent="-342900"/>
            <a:endParaRPr lang="it-IT" dirty="0" smtClean="0"/>
          </a:p>
          <a:p>
            <a:pPr marL="342900" indent="-342900"/>
            <a:endParaRPr lang="it-IT" dirty="0" smtClean="0"/>
          </a:p>
          <a:p>
            <a:r>
              <a:rPr lang="it-IT" dirty="0" smtClean="0"/>
              <a:t>from 2</a:t>
            </a:r>
            <a:r>
              <a:rPr lang="it-IT" baseline="30000" dirty="0" smtClean="0"/>
              <a:t>nd</a:t>
            </a:r>
            <a:r>
              <a:rPr lang="it-IT" dirty="0" smtClean="0"/>
              <a:t> to 4</a:t>
            </a:r>
            <a:r>
              <a:rPr lang="it-IT" baseline="30000" dirty="0" smtClean="0"/>
              <a:t>th</a:t>
            </a:r>
            <a:r>
              <a:rPr lang="it-IT" dirty="0" smtClean="0"/>
              <a:t>week</a:t>
            </a:r>
          </a:p>
          <a:p>
            <a:pPr marL="342900" indent="-342900"/>
            <a:r>
              <a:rPr lang="it-IT" dirty="0" smtClean="0"/>
              <a:t>	(604800- 2419200s )</a:t>
            </a:r>
            <a:endParaRPr lang="it-IT" dirty="0"/>
          </a:p>
        </p:txBody>
      </p:sp>
      <p:sp>
        <p:nvSpPr>
          <p:cNvPr id="7"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dirty="0" smtClean="0">
                <a:solidFill>
                  <a:schemeClr val="tx2"/>
                </a:solidFill>
                <a:latin typeface="+mn-lt"/>
                <a:cs typeface="+mn-cs"/>
              </a:rPr>
              <a:t>31</a:t>
            </a:r>
            <a:r>
              <a:rPr kumimoji="0" lang="de-DE" sz="900" b="0" i="0" u="none" strike="noStrike" kern="1200" cap="none" spc="0" normalizeH="0" baseline="0" noProof="0" dirty="0" smtClean="0">
                <a:ln>
                  <a:noFill/>
                </a:ln>
                <a:solidFill>
                  <a:schemeClr val="tx2"/>
                </a:solidFill>
                <a:effectLst/>
                <a:uLnTx/>
                <a:uFillTx/>
                <a:latin typeface="+mn-lt"/>
                <a:ea typeface="+mn-ea"/>
                <a:cs typeface="+mn-cs"/>
              </a:rPr>
              <a:t> 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ltLang="zh-CN" dirty="0" smtClean="0"/>
              <a:t>C</a:t>
            </a:r>
            <a:r>
              <a:rPr lang="it-IT" dirty="0" err="1" smtClean="0"/>
              <a:t>ompar</a:t>
            </a:r>
            <a:r>
              <a:rPr lang="en-US" altLang="zh-CN" dirty="0" err="1" smtClean="0"/>
              <a:t>ing</a:t>
            </a:r>
            <a:r>
              <a:rPr lang="it-IT" dirty="0" smtClean="0"/>
              <a:t> the </a:t>
            </a:r>
            <a:r>
              <a:rPr lang="it-IT" dirty="0" err="1" smtClean="0"/>
              <a:t>results</a:t>
            </a:r>
            <a:r>
              <a:rPr lang="it-IT" dirty="0" smtClean="0"/>
              <a:t> of </a:t>
            </a:r>
            <a:r>
              <a:rPr lang="it-IT" dirty="0" err="1" smtClean="0"/>
              <a:t>these</a:t>
            </a:r>
            <a:r>
              <a:rPr lang="it-IT" dirty="0" smtClean="0"/>
              <a:t> </a:t>
            </a:r>
            <a:r>
              <a:rPr lang="it-IT" dirty="0" err="1" smtClean="0"/>
              <a:t>two</a:t>
            </a:r>
            <a:r>
              <a:rPr lang="it-IT" dirty="0" smtClean="0"/>
              <a:t> </a:t>
            </a:r>
            <a:r>
              <a:rPr lang="it-IT" dirty="0" err="1" smtClean="0"/>
              <a:t>cases</a:t>
            </a:r>
            <a:r>
              <a:rPr lang="it-IT" dirty="0" smtClean="0"/>
              <a:t>  </a:t>
            </a:r>
            <a:endParaRPr lang="it-IT" dirty="0"/>
          </a:p>
        </p:txBody>
      </p:sp>
      <p:sp>
        <p:nvSpPr>
          <p:cNvPr id="3" name="Segnaposto testo 2"/>
          <p:cNvSpPr>
            <a:spLocks noGrp="1"/>
          </p:cNvSpPr>
          <p:nvPr>
            <p:ph type="body" sz="quarter" idx="11"/>
          </p:nvPr>
        </p:nvSpPr>
        <p:spPr>
          <a:xfrm>
            <a:off x="4903161" y="1015859"/>
            <a:ext cx="1497918" cy="252000"/>
          </a:xfrm>
        </p:spPr>
        <p:txBody>
          <a:bodyPr/>
          <a:lstStyle/>
          <a:p>
            <a:r>
              <a:rPr lang="it-IT" sz="1600" dirty="0" smtClean="0"/>
              <a:t>3 </a:t>
            </a:r>
            <a:r>
              <a:rPr lang="it-IT" sz="1600" dirty="0" err="1" smtClean="0"/>
              <a:t>Wochen</a:t>
            </a:r>
            <a:endParaRPr lang="it-IT" sz="1600" dirty="0"/>
          </a:p>
        </p:txBody>
      </p:sp>
      <p:sp>
        <p:nvSpPr>
          <p:cNvPr id="5" name="Segnaposto piè di pagina 4"/>
          <p:cNvSpPr>
            <a:spLocks noGrp="1"/>
          </p:cNvSpPr>
          <p:nvPr>
            <p:ph type="ftr" sz="quarter" idx="3"/>
          </p:nvPr>
        </p:nvSpPr>
        <p:spPr/>
        <p:txBody>
          <a:bodyPr/>
          <a:lstStyle/>
          <a:p>
            <a:pPr>
              <a:defRPr/>
            </a:pPr>
            <a:endParaRPr lang="de-DE" dirty="0"/>
          </a:p>
        </p:txBody>
      </p:sp>
      <p:sp>
        <p:nvSpPr>
          <p:cNvPr id="7" name="CasellaDiTesto 6"/>
          <p:cNvSpPr txBox="1"/>
          <p:nvPr/>
        </p:nvSpPr>
        <p:spPr>
          <a:xfrm>
            <a:off x="5148064" y="3717032"/>
            <a:ext cx="4143404" cy="215444"/>
          </a:xfrm>
          <a:prstGeom prst="rect">
            <a:avLst/>
          </a:prstGeom>
          <a:noFill/>
        </p:spPr>
        <p:txBody>
          <a:bodyPr wrap="square" rtlCol="0">
            <a:spAutoFit/>
          </a:bodyPr>
          <a:lstStyle/>
          <a:p>
            <a:pPr algn="ctr"/>
            <a:r>
              <a:rPr lang="it-IT" sz="800" dirty="0" smtClean="0"/>
              <a:t>Se</a:t>
            </a:r>
            <a:r>
              <a:rPr lang="en-US" altLang="zh-CN" sz="800" dirty="0" err="1" smtClean="0"/>
              <a:t>cond</a:t>
            </a:r>
            <a:r>
              <a:rPr lang="it-IT" sz="800" dirty="0" smtClean="0"/>
              <a:t> [ s ]</a:t>
            </a:r>
            <a:endParaRPr lang="it-IT" sz="800" dirty="0"/>
          </a:p>
        </p:txBody>
      </p:sp>
      <p:sp>
        <p:nvSpPr>
          <p:cNvPr id="9" name="Rettangolo 8"/>
          <p:cNvSpPr/>
          <p:nvPr/>
        </p:nvSpPr>
        <p:spPr>
          <a:xfrm rot="5400000">
            <a:off x="3106001" y="2536590"/>
            <a:ext cx="3000397" cy="215443"/>
          </a:xfrm>
          <a:prstGeom prst="rect">
            <a:avLst/>
          </a:prstGeom>
        </p:spPr>
        <p:txBody>
          <a:bodyPr wrap="square">
            <a:spAutoFit/>
          </a:bodyPr>
          <a:lstStyle/>
          <a:p>
            <a:pPr algn="ctr"/>
            <a:r>
              <a:rPr lang="it-IT" sz="800" dirty="0" err="1" smtClean="0"/>
              <a:t>Temperatur</a:t>
            </a:r>
            <a:r>
              <a:rPr lang="en-US" altLang="zh-CN" sz="800" dirty="0" smtClean="0"/>
              <a:t>e</a:t>
            </a:r>
            <a:r>
              <a:rPr lang="it-IT" sz="800" dirty="0" smtClean="0"/>
              <a:t> [ °C ]</a:t>
            </a:r>
            <a:endParaRPr lang="it-IT" sz="800" dirty="0"/>
          </a:p>
        </p:txBody>
      </p:sp>
      <p:pic>
        <p:nvPicPr>
          <p:cNvPr id="8" name="image54.png"/>
          <p:cNvPicPr/>
          <p:nvPr/>
        </p:nvPicPr>
        <p:blipFill>
          <a:blip r:embed="rId2" cstate="print"/>
          <a:stretch>
            <a:fillRect/>
          </a:stretch>
        </p:blipFill>
        <p:spPr>
          <a:xfrm>
            <a:off x="4903161" y="1341221"/>
            <a:ext cx="4100275" cy="2375811"/>
          </a:xfrm>
          <a:prstGeom prst="rect">
            <a:avLst/>
          </a:prstGeom>
        </p:spPr>
      </p:pic>
      <p:pic>
        <p:nvPicPr>
          <p:cNvPr id="10" name="image53.png"/>
          <p:cNvPicPr/>
          <p:nvPr/>
        </p:nvPicPr>
        <p:blipFill>
          <a:blip r:embed="rId3" cstate="print"/>
          <a:srcRect l="10521"/>
          <a:stretch>
            <a:fillRect/>
          </a:stretch>
        </p:blipFill>
        <p:spPr>
          <a:xfrm>
            <a:off x="356203" y="1357298"/>
            <a:ext cx="3711741" cy="2359734"/>
          </a:xfrm>
          <a:prstGeom prst="rect">
            <a:avLst/>
          </a:prstGeom>
        </p:spPr>
      </p:pic>
      <p:sp>
        <p:nvSpPr>
          <p:cNvPr id="11" name="Rettangolo 10"/>
          <p:cNvSpPr/>
          <p:nvPr/>
        </p:nvSpPr>
        <p:spPr>
          <a:xfrm>
            <a:off x="1852904" y="3717032"/>
            <a:ext cx="726431" cy="215444"/>
          </a:xfrm>
          <a:prstGeom prst="rect">
            <a:avLst/>
          </a:prstGeom>
        </p:spPr>
        <p:txBody>
          <a:bodyPr wrap="none">
            <a:spAutoFit/>
          </a:bodyPr>
          <a:lstStyle/>
          <a:p>
            <a:r>
              <a:rPr lang="it-IT" sz="800" dirty="0" smtClean="0"/>
              <a:t>Se</a:t>
            </a:r>
            <a:r>
              <a:rPr lang="en-US" altLang="zh-CN" sz="800" dirty="0" err="1" smtClean="0"/>
              <a:t>cond</a:t>
            </a:r>
            <a:r>
              <a:rPr lang="it-IT" sz="800" dirty="0" smtClean="0"/>
              <a:t> [ s ]</a:t>
            </a:r>
            <a:endParaRPr lang="it-IT" sz="800" dirty="0"/>
          </a:p>
        </p:txBody>
      </p:sp>
      <p:sp>
        <p:nvSpPr>
          <p:cNvPr id="12" name="Rettangolo 11"/>
          <p:cNvSpPr/>
          <p:nvPr/>
        </p:nvSpPr>
        <p:spPr>
          <a:xfrm rot="5400000">
            <a:off x="-1319920" y="2536590"/>
            <a:ext cx="3000397" cy="215443"/>
          </a:xfrm>
          <a:prstGeom prst="rect">
            <a:avLst/>
          </a:prstGeom>
        </p:spPr>
        <p:txBody>
          <a:bodyPr wrap="square">
            <a:spAutoFit/>
          </a:bodyPr>
          <a:lstStyle/>
          <a:p>
            <a:pPr algn="ctr"/>
            <a:r>
              <a:rPr lang="it-IT" sz="800" dirty="0" err="1" smtClean="0"/>
              <a:t>Temperatur</a:t>
            </a:r>
            <a:r>
              <a:rPr lang="zh-CN" altLang="zh-CN" sz="800" dirty="0"/>
              <a:t>e</a:t>
            </a:r>
            <a:r>
              <a:rPr lang="it-IT" sz="800" dirty="0" smtClean="0"/>
              <a:t> [ °C ]</a:t>
            </a:r>
            <a:endParaRPr lang="it-IT" sz="800" dirty="0"/>
          </a:p>
        </p:txBody>
      </p:sp>
      <p:sp>
        <p:nvSpPr>
          <p:cNvPr id="13" name="Segnaposto testo 2"/>
          <p:cNvSpPr txBox="1">
            <a:spLocks/>
          </p:cNvSpPr>
          <p:nvPr/>
        </p:nvSpPr>
        <p:spPr>
          <a:xfrm>
            <a:off x="502314" y="1018113"/>
            <a:ext cx="1497918" cy="252000"/>
          </a:xfrm>
          <a:prstGeom prst="rect">
            <a:avLst/>
          </a:prstGeom>
        </p:spPr>
        <p:txBody>
          <a:bodyPr lIns="0" tIns="0" rIns="0" bIns="0"/>
          <a:lstStyle/>
          <a:p>
            <a:pPr marL="0" marR="0" lvl="0" indent="0" algn="l" defTabSz="215900" rtl="0" eaLnBrk="1" fontAlgn="base" latinLnBrk="0" hangingPunct="1">
              <a:lnSpc>
                <a:spcPct val="100000"/>
              </a:lnSpc>
              <a:spcBef>
                <a:spcPct val="0"/>
              </a:spcBef>
              <a:spcAft>
                <a:spcPct val="0"/>
              </a:spcAft>
              <a:buClr>
                <a:schemeClr val="tx2"/>
              </a:buClr>
              <a:buSzTx/>
              <a:buFontTx/>
              <a:buNone/>
              <a:tabLst>
                <a:tab pos="215900" algn="l"/>
              </a:tabLst>
              <a:defRPr/>
            </a:pPr>
            <a:r>
              <a:rPr lang="it-IT" sz="1600" b="1" dirty="0" smtClean="0"/>
              <a:t>4</a:t>
            </a:r>
            <a:r>
              <a:rPr kumimoji="0" lang="it-IT" sz="16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a:t>
            </a:r>
            <a:r>
              <a:rPr kumimoji="0" lang="it-IT" sz="1600" b="1" i="0" u="none" strike="noStrike" kern="1200" cap="none" spc="0" normalizeH="0" baseline="0" noProof="0" dirty="0" err="1" smtClean="0">
                <a:ln>
                  <a:noFill/>
                </a:ln>
                <a:solidFill>
                  <a:schemeClr val="tx1"/>
                </a:solidFill>
                <a:effectLst/>
                <a:uLnTx/>
                <a:uFillTx/>
                <a:latin typeface="Arial" panose="020B0604020202020204" pitchFamily="34" charset="0"/>
                <a:ea typeface="+mn-ea"/>
                <a:cs typeface="Arial" panose="020B0604020202020204" pitchFamily="34" charset="0"/>
              </a:rPr>
              <a:t>Wochen</a:t>
            </a:r>
            <a:endParaRPr kumimoji="0" lang="it-IT" sz="16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4" name="Rettangolo 13"/>
          <p:cNvSpPr/>
          <p:nvPr/>
        </p:nvSpPr>
        <p:spPr>
          <a:xfrm>
            <a:off x="356203" y="4144510"/>
            <a:ext cx="5655957" cy="18106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it-IT" dirty="0" err="1" smtClean="0"/>
              <a:t>Results</a:t>
            </a:r>
            <a:r>
              <a:rPr lang="it-IT" dirty="0" smtClean="0"/>
              <a:t>:</a:t>
            </a:r>
          </a:p>
          <a:p>
            <a:endParaRPr lang="it-IT" dirty="0"/>
          </a:p>
          <a:p>
            <a:r>
              <a:rPr lang="it-IT" dirty="0" smtClean="0"/>
              <a:t>T</a:t>
            </a:r>
            <a:r>
              <a:rPr lang="it-IT" sz="1400" dirty="0" smtClean="0"/>
              <a:t>case1&lt;</a:t>
            </a:r>
            <a:r>
              <a:rPr lang="it-IT" dirty="0" smtClean="0"/>
              <a:t>T</a:t>
            </a:r>
            <a:r>
              <a:rPr lang="it-IT" sz="1400" dirty="0" smtClean="0"/>
              <a:t>case2</a:t>
            </a:r>
          </a:p>
          <a:p>
            <a:pPr algn="ctr"/>
            <a:endParaRPr lang="it-IT" sz="1400" dirty="0" smtClean="0"/>
          </a:p>
          <a:p>
            <a:pPr algn="ctr"/>
            <a:endParaRPr lang="it-IT" sz="1400" dirty="0" smtClean="0"/>
          </a:p>
          <a:p>
            <a:r>
              <a:rPr lang="it-IT" sz="1400" dirty="0" smtClean="0"/>
              <a:t>Inner  </a:t>
            </a:r>
            <a:r>
              <a:rPr lang="it-IT" dirty="0" smtClean="0"/>
              <a:t>T </a:t>
            </a:r>
            <a:r>
              <a:rPr lang="it-IT" sz="1400" dirty="0" smtClean="0"/>
              <a:t>                  </a:t>
            </a:r>
            <a:r>
              <a:rPr lang="it-IT" sz="1400" dirty="0" err="1" smtClean="0"/>
              <a:t>Heat</a:t>
            </a:r>
            <a:r>
              <a:rPr lang="it-IT" sz="1400" dirty="0" smtClean="0"/>
              <a:t> </a:t>
            </a:r>
            <a:r>
              <a:rPr lang="it-IT" sz="1400" dirty="0" err="1" smtClean="0"/>
              <a:t>Flux</a:t>
            </a:r>
            <a:r>
              <a:rPr lang="it-IT" sz="1400" dirty="0" smtClean="0"/>
              <a:t> (</a:t>
            </a:r>
            <a:r>
              <a:rPr lang="it-IT" sz="1400" dirty="0" err="1" smtClean="0"/>
              <a:t>wall</a:t>
            </a:r>
            <a:r>
              <a:rPr lang="it-IT" sz="1400" dirty="0" smtClean="0"/>
              <a:t>)</a:t>
            </a:r>
          </a:p>
          <a:p>
            <a:r>
              <a:rPr lang="it-IT" sz="1400" dirty="0"/>
              <a:t> </a:t>
            </a:r>
            <a:r>
              <a:rPr lang="it-IT" sz="1400" dirty="0" smtClean="0"/>
              <a:t>                               Solar </a:t>
            </a:r>
            <a:r>
              <a:rPr lang="it-IT" sz="1400" dirty="0" err="1" smtClean="0"/>
              <a:t>Radiation</a:t>
            </a:r>
            <a:r>
              <a:rPr lang="it-IT" sz="1400" dirty="0" smtClean="0"/>
              <a:t>(</a:t>
            </a:r>
            <a:r>
              <a:rPr lang="it-IT" sz="1400" dirty="0" err="1" smtClean="0"/>
              <a:t>window</a:t>
            </a:r>
            <a:r>
              <a:rPr lang="it-IT" sz="1400" dirty="0" smtClean="0"/>
              <a:t>)</a:t>
            </a:r>
            <a:endParaRPr lang="it-IT" sz="1400" dirty="0"/>
          </a:p>
        </p:txBody>
      </p:sp>
      <p:cxnSp>
        <p:nvCxnSpPr>
          <p:cNvPr id="6" name="直线箭头连接符 5"/>
          <p:cNvCxnSpPr/>
          <p:nvPr/>
        </p:nvCxnSpPr>
        <p:spPr>
          <a:xfrm>
            <a:off x="1207963" y="5589240"/>
            <a:ext cx="792269"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5"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dirty="0" smtClean="0">
                <a:solidFill>
                  <a:schemeClr val="tx2"/>
                </a:solidFill>
                <a:latin typeface="+mn-lt"/>
                <a:cs typeface="+mn-cs"/>
              </a:rPr>
              <a:t>32</a:t>
            </a:r>
            <a:r>
              <a:rPr kumimoji="0" lang="de-DE" sz="900" b="0" i="0" u="none" strike="noStrike" kern="1200" cap="none" spc="0" normalizeH="0" baseline="0" noProof="0" dirty="0" smtClean="0">
                <a:ln>
                  <a:noFill/>
                </a:ln>
                <a:solidFill>
                  <a:schemeClr val="tx2"/>
                </a:solidFill>
                <a:effectLst/>
                <a:uLnTx/>
                <a:uFillTx/>
                <a:latin typeface="+mn-lt"/>
                <a:ea typeface="+mn-ea"/>
                <a:cs typeface="+mn-cs"/>
              </a:rPr>
              <a:t> 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Explain</a:t>
            </a:r>
            <a:r>
              <a:rPr lang="it-IT" dirty="0" smtClean="0"/>
              <a:t>	</a:t>
            </a:r>
            <a:r>
              <a:rPr lang="it-IT" dirty="0" err="1" smtClean="0"/>
              <a:t>ation</a:t>
            </a:r>
            <a:r>
              <a:rPr lang="en-US" altLang="zh-CN" dirty="0" smtClean="0"/>
              <a:t>:</a:t>
            </a:r>
            <a:endParaRPr lang="it-IT" dirty="0"/>
          </a:p>
        </p:txBody>
      </p:sp>
      <p:sp>
        <p:nvSpPr>
          <p:cNvPr id="3" name="Segnaposto testo 2"/>
          <p:cNvSpPr>
            <a:spLocks noGrp="1"/>
          </p:cNvSpPr>
          <p:nvPr>
            <p:ph type="body" sz="quarter" idx="11"/>
          </p:nvPr>
        </p:nvSpPr>
        <p:spPr>
          <a:xfrm>
            <a:off x="288000" y="1484784"/>
            <a:ext cx="8569987" cy="4083597"/>
          </a:xfrm>
        </p:spPr>
        <p:txBody>
          <a:bodyPr/>
          <a:lstStyle/>
          <a:p>
            <a:r>
              <a:rPr lang="en-US" altLang="zh-CN" sz="1800" b="0" dirty="0" smtClean="0"/>
              <a:t>The </a:t>
            </a:r>
            <a:r>
              <a:rPr lang="en-US" altLang="zh-CN" sz="1800" b="0" dirty="0"/>
              <a:t>transmittance with respect to absorption losses</a:t>
            </a:r>
            <a:r>
              <a:rPr lang="zh-CN" altLang="zh-CN" sz="1800" b="0" dirty="0"/>
              <a:t> </a:t>
            </a:r>
            <a:r>
              <a:rPr lang="zh-CN" altLang="en-US" sz="1400" b="0" dirty="0"/>
              <a:t>：</a:t>
            </a:r>
            <a:endParaRPr lang="it-IT" sz="1400" b="0" dirty="0"/>
          </a:p>
          <a:p>
            <a:endParaRPr lang="it-IT" sz="1600" b="0" dirty="0" smtClean="0"/>
          </a:p>
          <a:p>
            <a:r>
              <a:rPr lang="zh-CN" altLang="en-US" sz="1400" b="0" dirty="0" smtClean="0"/>
              <a:t>         </a:t>
            </a:r>
            <a:endParaRPr lang="en-US" altLang="zh-CN" sz="1400" b="0" dirty="0" smtClean="0"/>
          </a:p>
          <a:p>
            <a:endParaRPr lang="en-US" altLang="zh-CN" sz="1400" b="0" dirty="0"/>
          </a:p>
          <a:p>
            <a:r>
              <a:rPr lang="it-IT" altLang="zh-CN" sz="1800" b="0" dirty="0" err="1"/>
              <a:t>Transm</a:t>
            </a:r>
            <a:r>
              <a:rPr lang="en-US" altLang="zh-CN" sz="1800" b="0" dirty="0" err="1"/>
              <a:t>ittance</a:t>
            </a:r>
            <a:r>
              <a:rPr lang="zh-CN" altLang="en-US" sz="1800" b="0" dirty="0"/>
              <a:t> </a:t>
            </a:r>
            <a:r>
              <a:rPr lang="en-US" altLang="zh-CN" sz="1800" b="0" dirty="0"/>
              <a:t>on</a:t>
            </a:r>
            <a:r>
              <a:rPr lang="zh-CN" altLang="en-US" sz="1800" b="0" dirty="0"/>
              <a:t> </a:t>
            </a:r>
            <a:r>
              <a:rPr lang="en-US" altLang="zh-CN" sz="1800" b="0" dirty="0" err="1"/>
              <a:t>th</a:t>
            </a:r>
            <a:r>
              <a:rPr lang="zh-CN" altLang="en-US" sz="1800" b="0" dirty="0"/>
              <a:t>e </a:t>
            </a:r>
            <a:r>
              <a:rPr lang="en-US" altLang="zh-CN" sz="1800" b="0" dirty="0"/>
              <a:t>basis</a:t>
            </a:r>
            <a:r>
              <a:rPr lang="zh-CN" altLang="en-US" sz="1800" b="0" dirty="0"/>
              <a:t> </a:t>
            </a:r>
            <a:r>
              <a:rPr lang="en-US" altLang="zh-CN" sz="1800" b="0" dirty="0"/>
              <a:t>of</a:t>
            </a:r>
            <a:r>
              <a:rPr lang="zh-CN" altLang="en-US" sz="1800" b="0" dirty="0"/>
              <a:t> </a:t>
            </a:r>
            <a:r>
              <a:rPr lang="en-US" altLang="zh-CN" sz="1800" b="0" dirty="0"/>
              <a:t>reflection</a:t>
            </a:r>
            <a:r>
              <a:rPr lang="zh-CN" altLang="en-US" sz="1800" b="0" dirty="0"/>
              <a:t> </a:t>
            </a:r>
            <a:r>
              <a:rPr lang="en-US" altLang="zh-CN" sz="1800" b="0" dirty="0"/>
              <a:t>and</a:t>
            </a:r>
            <a:r>
              <a:rPr lang="zh-CN" altLang="en-US" sz="1800" b="0" dirty="0"/>
              <a:t> </a:t>
            </a:r>
            <a:r>
              <a:rPr lang="en-US" altLang="zh-CN" sz="1800" b="0" dirty="0"/>
              <a:t>absorption</a:t>
            </a:r>
            <a:r>
              <a:rPr lang="zh-CN" altLang="en-US" sz="1800" b="0" dirty="0"/>
              <a:t> </a:t>
            </a:r>
            <a:r>
              <a:rPr lang="zh-CN" altLang="zh-CN" sz="1800" b="0" dirty="0"/>
              <a:t>f</a:t>
            </a:r>
            <a:r>
              <a:rPr lang="en-US" altLang="zh-CN" sz="1800" b="0" dirty="0"/>
              <a:t>or</a:t>
            </a:r>
            <a:r>
              <a:rPr lang="zh-CN" altLang="zh-CN" sz="1800" b="0" dirty="0"/>
              <a:t> </a:t>
            </a:r>
            <a:r>
              <a:rPr lang="it-IT" sz="1800" b="0" dirty="0"/>
              <a:t>dire</a:t>
            </a:r>
            <a:r>
              <a:rPr lang="en-US" altLang="zh-CN" sz="1800" b="0" dirty="0" err="1"/>
              <a:t>ct</a:t>
            </a:r>
            <a:r>
              <a:rPr lang="zh-CN" altLang="en-US" sz="1800" b="0" dirty="0"/>
              <a:t> </a:t>
            </a:r>
            <a:r>
              <a:rPr lang="en-US" altLang="zh-CN" sz="1800" b="0" dirty="0"/>
              <a:t>and</a:t>
            </a:r>
            <a:r>
              <a:rPr lang="zh-CN" altLang="en-US" sz="1800" b="0" dirty="0"/>
              <a:t> </a:t>
            </a:r>
            <a:r>
              <a:rPr lang="zh-CN" altLang="zh-CN" sz="1800" b="0" dirty="0"/>
              <a:t>d</a:t>
            </a:r>
            <a:r>
              <a:rPr lang="en-US" altLang="zh-CN" sz="1800" b="0" dirty="0" err="1"/>
              <a:t>iffuse</a:t>
            </a:r>
            <a:r>
              <a:rPr lang="it-IT" sz="1800" b="0" dirty="0"/>
              <a:t> </a:t>
            </a:r>
            <a:r>
              <a:rPr lang="en-US" altLang="zh-CN" sz="1800" b="0" dirty="0"/>
              <a:t>solar</a:t>
            </a:r>
            <a:r>
              <a:rPr lang="zh-CN" altLang="en-US" sz="1800" b="0" dirty="0"/>
              <a:t> </a:t>
            </a:r>
            <a:r>
              <a:rPr lang="en-US" altLang="zh-CN" sz="1800" b="0" dirty="0"/>
              <a:t>radiation</a:t>
            </a:r>
            <a:r>
              <a:rPr lang="it-IT" sz="1800" b="0" dirty="0"/>
              <a:t>: </a:t>
            </a:r>
          </a:p>
          <a:p>
            <a:endParaRPr lang="it-IT" altLang="zh-CN" sz="1800" b="0" dirty="0" smtClean="0"/>
          </a:p>
          <a:p>
            <a:r>
              <a:rPr lang="zh-CN" altLang="zh-CN" sz="1800" b="0" dirty="0" smtClean="0"/>
              <a:t>T</a:t>
            </a:r>
            <a:r>
              <a:rPr lang="en-US" altLang="zh-CN" sz="1800" b="0" dirty="0" err="1" smtClean="0"/>
              <a:t>otal</a:t>
            </a:r>
            <a:r>
              <a:rPr lang="zh-CN" altLang="en-US" sz="1800" b="0" dirty="0" smtClean="0"/>
              <a:t> </a:t>
            </a:r>
            <a:r>
              <a:rPr lang="en-US" altLang="zh-CN" sz="1800" b="0" dirty="0" smtClean="0"/>
              <a:t>solar</a:t>
            </a:r>
            <a:r>
              <a:rPr lang="zh-CN" altLang="en-US" sz="1800" b="0" dirty="0" smtClean="0"/>
              <a:t> </a:t>
            </a:r>
            <a:r>
              <a:rPr lang="en-US" altLang="zh-CN" sz="1800" b="0" dirty="0" smtClean="0"/>
              <a:t>transmission:</a:t>
            </a:r>
          </a:p>
          <a:p>
            <a:endParaRPr lang="en-US" altLang="zh-CN" sz="1400" b="0" dirty="0"/>
          </a:p>
          <a:p>
            <a:endParaRPr lang="it-IT" sz="1400" b="0" dirty="0" smtClean="0"/>
          </a:p>
          <a:p>
            <a:endParaRPr lang="it-IT" sz="1400" b="0" dirty="0" smtClean="0"/>
          </a:p>
          <a:p>
            <a:r>
              <a:rPr lang="zh-CN" altLang="zh-CN" sz="1800" b="0" dirty="0"/>
              <a:t>D</a:t>
            </a:r>
            <a:r>
              <a:rPr lang="en-US" altLang="zh-CN" sz="1800" b="0" dirty="0" err="1" smtClean="0"/>
              <a:t>iffuse</a:t>
            </a:r>
            <a:r>
              <a:rPr lang="zh-CN" altLang="en-US" sz="1800" b="0" dirty="0" smtClean="0"/>
              <a:t> </a:t>
            </a:r>
            <a:r>
              <a:rPr lang="en-US" altLang="zh-CN" sz="1800" b="0" dirty="0" smtClean="0"/>
              <a:t>fraction:</a:t>
            </a:r>
            <a:endParaRPr lang="it-IT" sz="1800" b="0" dirty="0" smtClean="0"/>
          </a:p>
          <a:p>
            <a:endParaRPr lang="en-US" altLang="zh-CN" sz="1400" b="0" dirty="0" smtClean="0"/>
          </a:p>
          <a:p>
            <a:r>
              <a:rPr lang="en-US" altLang="zh-CN" sz="1800" b="0" dirty="0" smtClean="0"/>
              <a:t>Net</a:t>
            </a:r>
            <a:r>
              <a:rPr lang="zh-CN" altLang="en-US" sz="1800" b="0" dirty="0" smtClean="0"/>
              <a:t> </a:t>
            </a:r>
            <a:r>
              <a:rPr lang="en-US" altLang="zh-CN" sz="1800" b="0" dirty="0" smtClean="0"/>
              <a:t>sum</a:t>
            </a:r>
            <a:r>
              <a:rPr lang="zh-CN" altLang="en-US" sz="1800" b="0" dirty="0" smtClean="0"/>
              <a:t> </a:t>
            </a:r>
            <a:r>
              <a:rPr lang="en-US" altLang="zh-CN" sz="1800" b="0" dirty="0" smtClean="0"/>
              <a:t>of</a:t>
            </a:r>
            <a:r>
              <a:rPr lang="zh-CN" altLang="en-US" sz="1800" b="0" dirty="0" smtClean="0"/>
              <a:t> </a:t>
            </a:r>
            <a:r>
              <a:rPr lang="en-US" altLang="zh-CN" sz="1800" dirty="0" smtClean="0"/>
              <a:t>shortwave</a:t>
            </a:r>
            <a:r>
              <a:rPr lang="zh-CN" altLang="en-US" sz="1800" b="0" dirty="0" smtClean="0"/>
              <a:t> </a:t>
            </a:r>
            <a:r>
              <a:rPr lang="zh-CN" altLang="zh-CN" sz="1800" b="0" dirty="0" smtClean="0"/>
              <a:t>h</a:t>
            </a:r>
            <a:r>
              <a:rPr lang="en-US" altLang="zh-CN" sz="1800" b="0" dirty="0" smtClean="0"/>
              <a:t>eat</a:t>
            </a:r>
            <a:r>
              <a:rPr lang="zh-CN" altLang="en-US" sz="1800" b="0" dirty="0" smtClean="0"/>
              <a:t> </a:t>
            </a:r>
            <a:r>
              <a:rPr lang="en-US" altLang="zh-CN" sz="1800" b="0" dirty="0" smtClean="0"/>
              <a:t>gains</a:t>
            </a:r>
            <a:r>
              <a:rPr lang="zh-CN" altLang="en-US" sz="1800" b="0" dirty="0" smtClean="0"/>
              <a:t> </a:t>
            </a:r>
            <a:r>
              <a:rPr lang="en-US" altLang="zh-CN" sz="1800" b="0" dirty="0" smtClean="0"/>
              <a:t>through</a:t>
            </a:r>
            <a:r>
              <a:rPr lang="zh-CN" altLang="en-US" sz="1800" b="0" dirty="0" smtClean="0"/>
              <a:t> </a:t>
            </a:r>
            <a:r>
              <a:rPr lang="en-US" altLang="zh-CN" sz="1800" b="0" dirty="0" smtClean="0"/>
              <a:t>glazing</a:t>
            </a:r>
            <a:r>
              <a:rPr lang="zh-CN" altLang="en-US" sz="1800" b="0" dirty="0" smtClean="0"/>
              <a:t> </a:t>
            </a:r>
            <a:r>
              <a:rPr lang="en-US" altLang="zh-CN" sz="1800" b="0" dirty="0" smtClean="0"/>
              <a:t>I</a:t>
            </a:r>
            <a:r>
              <a:rPr lang="zh-CN" altLang="en-US" sz="1800" b="0" dirty="0" smtClean="0"/>
              <a:t> </a:t>
            </a:r>
            <a:r>
              <a:rPr lang="en-US" altLang="zh-CN" sz="1800" b="0" dirty="0" smtClean="0"/>
              <a:t>associated</a:t>
            </a:r>
            <a:r>
              <a:rPr lang="zh-CN" altLang="en-US" sz="1800" b="0" dirty="0" smtClean="0"/>
              <a:t> </a:t>
            </a:r>
            <a:r>
              <a:rPr lang="en-US" altLang="zh-CN" sz="1800" b="0" dirty="0" smtClean="0"/>
              <a:t>to</a:t>
            </a:r>
            <a:r>
              <a:rPr lang="zh-CN" altLang="en-US" sz="1800" b="0" dirty="0" smtClean="0"/>
              <a:t> </a:t>
            </a:r>
            <a:r>
              <a:rPr lang="en-US" altLang="zh-CN" sz="1800" b="0" dirty="0" smtClean="0"/>
              <a:t>zone:</a:t>
            </a:r>
            <a:endParaRPr lang="it-IT" sz="1800" b="0" dirty="0" smtClean="0"/>
          </a:p>
          <a:p>
            <a:endParaRPr lang="it-IT" sz="1800" b="0" dirty="0" smtClean="0"/>
          </a:p>
          <a:p>
            <a:endParaRPr lang="it-IT" sz="1400" b="0" dirty="0" smtClean="0"/>
          </a:p>
          <a:p>
            <a:endParaRPr lang="it-IT" sz="1400" b="0" dirty="0" smtClean="0"/>
          </a:p>
          <a:p>
            <a:r>
              <a:rPr lang="en-US" altLang="zh-CN" sz="1800" i="1" dirty="0" smtClean="0"/>
              <a:t>Q𝑠𝑤</a:t>
            </a:r>
            <a:r>
              <a:rPr lang="en-US" altLang="zh-CN" sz="1800" i="1" dirty="0"/>
              <a:t>,𝑖𝑛(2) &gt;Q𝑠𝑤,𝑖𝑛(1)</a:t>
            </a:r>
            <a:r>
              <a:rPr lang="zh-CN" altLang="zh-CN" sz="1800" i="1" dirty="0"/>
              <a:t> </a:t>
            </a:r>
            <a:endParaRPr lang="it-IT" sz="1800" b="0" dirty="0" smtClean="0"/>
          </a:p>
          <a:p>
            <a:r>
              <a:rPr lang="it-IT" sz="1400" b="0" dirty="0" smtClean="0"/>
              <a:t>				</a:t>
            </a:r>
          </a:p>
          <a:p>
            <a:endParaRPr lang="it-IT" sz="1400" b="0" dirty="0" smtClean="0"/>
          </a:p>
          <a:p>
            <a:endParaRPr lang="it-IT" sz="1400" b="0" dirty="0" smtClean="0"/>
          </a:p>
          <a:p>
            <a:endParaRPr lang="it-IT" sz="1400" b="0" dirty="0" smtClean="0"/>
          </a:p>
          <a:p>
            <a:endParaRPr lang="it-IT" sz="1400" b="0" dirty="0" smtClean="0"/>
          </a:p>
          <a:p>
            <a:endParaRPr lang="it-IT" sz="1400" b="0" dirty="0" smtClean="0"/>
          </a:p>
          <a:p>
            <a:r>
              <a:rPr lang="it-IT" sz="1400" b="0" dirty="0" smtClean="0"/>
              <a:t>		</a:t>
            </a:r>
          </a:p>
          <a:p>
            <a:endParaRPr lang="it-IT" sz="1400" b="0" dirty="0" smtClean="0"/>
          </a:p>
          <a:p>
            <a:endParaRPr lang="it-IT" sz="1400" b="0" dirty="0" smtClean="0"/>
          </a:p>
          <a:p>
            <a:endParaRPr lang="it-IT" sz="1400" b="0" dirty="0" smtClean="0"/>
          </a:p>
          <a:p>
            <a:endParaRPr lang="it-IT" sz="1400" b="0" dirty="0" smtClean="0"/>
          </a:p>
          <a:p>
            <a:endParaRPr lang="it-IT" sz="1400" b="0" dirty="0"/>
          </a:p>
        </p:txBody>
      </p:sp>
      <p:sp>
        <p:nvSpPr>
          <p:cNvPr id="5" name="Segnaposto piè di pagina 4"/>
          <p:cNvSpPr>
            <a:spLocks noGrp="1"/>
          </p:cNvSpPr>
          <p:nvPr>
            <p:ph type="ftr" sz="quarter" idx="3"/>
          </p:nvPr>
        </p:nvSpPr>
        <p:spPr/>
        <p:txBody>
          <a:bodyPr/>
          <a:lstStyle/>
          <a:p>
            <a:pPr>
              <a:defRPr/>
            </a:pPr>
            <a:endParaRPr lang="de-DE" dirty="0"/>
          </a:p>
        </p:txBody>
      </p:sp>
      <p:sp>
        <p:nvSpPr>
          <p:cNvPr id="399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sp>
        <p:nvSpPr>
          <p:cNvPr id="3994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39939" name="Picture 3"/>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6062667" y="1340768"/>
            <a:ext cx="1695450" cy="533400"/>
          </a:xfrm>
          <a:prstGeom prst="rect">
            <a:avLst/>
          </a:prstGeom>
          <a:noFill/>
        </p:spPr>
      </p:pic>
      <p:sp>
        <p:nvSpPr>
          <p:cNvPr id="3994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39941" name="Picture 5"/>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275856" y="3101309"/>
            <a:ext cx="2381250" cy="342900"/>
          </a:xfrm>
          <a:prstGeom prst="rect">
            <a:avLst/>
          </a:prstGeom>
          <a:noFill/>
        </p:spPr>
      </p:pic>
      <p:sp>
        <p:nvSpPr>
          <p:cNvPr id="39944"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39943" name="Picture 7"/>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3266499" y="4051865"/>
            <a:ext cx="2162175" cy="371475"/>
          </a:xfrm>
          <a:prstGeom prst="rect">
            <a:avLst/>
          </a:prstGeom>
          <a:noFill/>
        </p:spPr>
      </p:pic>
      <p:sp>
        <p:nvSpPr>
          <p:cNvPr id="39945" name="Rectangle 9"/>
          <p:cNvSpPr>
            <a:spLocks noChangeArrowheads="1"/>
          </p:cNvSpPr>
          <p:nvPr/>
        </p:nvSpPr>
        <p:spPr bwMode="auto">
          <a:xfrm>
            <a:off x="0" y="8286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t-IT" sz="1800" b="0" i="0" u="none" strike="noStrike" cap="none" normalizeH="0" baseline="0" smtClean="0">
              <a:ln>
                <a:noFill/>
              </a:ln>
              <a:solidFill>
                <a:schemeClr val="tx1"/>
              </a:solidFill>
              <a:effectLst/>
              <a:latin typeface="Arial" pitchFamily="34" charset="0"/>
              <a:cs typeface="Arial" pitchFamily="34" charset="0"/>
            </a:endParaRPr>
          </a:p>
        </p:txBody>
      </p:sp>
      <p:sp>
        <p:nvSpPr>
          <p:cNvPr id="39950" name="Rectangle 1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sp>
        <p:nvSpPr>
          <p:cNvPr id="39951" name="Rectangle 15"/>
          <p:cNvSpPr>
            <a:spLocks noChangeArrowheads="1"/>
          </p:cNvSpPr>
          <p:nvPr/>
        </p:nvSpPr>
        <p:spPr bwMode="auto">
          <a:xfrm>
            <a:off x="0" y="12287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t-IT" sz="1800" b="0" i="0" u="none" strike="noStrike" cap="none" normalizeH="0" baseline="0" smtClean="0">
              <a:ln>
                <a:noFill/>
              </a:ln>
              <a:solidFill>
                <a:schemeClr val="tx1"/>
              </a:solidFill>
              <a:effectLst/>
              <a:latin typeface="Arial" pitchFamily="34" charset="0"/>
              <a:cs typeface="Arial" pitchFamily="34" charset="0"/>
            </a:endParaRPr>
          </a:p>
        </p:txBody>
      </p:sp>
      <p:sp>
        <p:nvSpPr>
          <p:cNvPr id="39953" name="Rectangle 1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sp>
        <p:nvSpPr>
          <p:cNvPr id="39954" name="Rectangle 18"/>
          <p:cNvSpPr>
            <a:spLocks noChangeArrowheads="1"/>
          </p:cNvSpPr>
          <p:nvPr/>
        </p:nvSpPr>
        <p:spPr bwMode="auto">
          <a:xfrm>
            <a:off x="0" y="12287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t-IT" sz="1800" b="0" i="0" u="none" strike="noStrike" cap="none" normalizeH="0" baseline="0" smtClean="0">
              <a:ln>
                <a:noFill/>
              </a:ln>
              <a:solidFill>
                <a:schemeClr val="tx1"/>
              </a:solidFill>
              <a:effectLst/>
              <a:latin typeface="Arial" pitchFamily="34" charset="0"/>
              <a:cs typeface="Arial" pitchFamily="34" charset="0"/>
            </a:endParaRPr>
          </a:p>
        </p:txBody>
      </p:sp>
      <p:sp>
        <p:nvSpPr>
          <p:cNvPr id="39956" name="Rectangle 2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sp>
        <p:nvSpPr>
          <p:cNvPr id="39957" name="Rectangle 21"/>
          <p:cNvSpPr>
            <a:spLocks noChangeArrowheads="1"/>
          </p:cNvSpPr>
          <p:nvPr/>
        </p:nvSpPr>
        <p:spPr bwMode="auto">
          <a:xfrm>
            <a:off x="0" y="12287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t-IT" sz="1800" b="0" i="0" u="none" strike="noStrike" cap="none" normalizeH="0" baseline="0" smtClean="0">
              <a:ln>
                <a:noFill/>
              </a:ln>
              <a:solidFill>
                <a:schemeClr val="tx1"/>
              </a:solidFill>
              <a:effectLst/>
              <a:latin typeface="Arial" pitchFamily="34" charset="0"/>
              <a:cs typeface="Arial" pitchFamily="34" charset="0"/>
            </a:endParaRPr>
          </a:p>
        </p:txBody>
      </p:sp>
      <p:sp>
        <p:nvSpPr>
          <p:cNvPr id="39959" name="Rectangle 2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39958" name="Picture 22"/>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019175" y="5037699"/>
            <a:ext cx="5991225" cy="333375"/>
          </a:xfrm>
          <a:prstGeom prst="rect">
            <a:avLst/>
          </a:prstGeom>
          <a:noFill/>
        </p:spPr>
      </p:pic>
      <p:sp>
        <p:nvSpPr>
          <p:cNvPr id="39960" name="Rectangle 24"/>
          <p:cNvSpPr>
            <a:spLocks noChangeArrowheads="1"/>
          </p:cNvSpPr>
          <p:nvPr/>
        </p:nvSpPr>
        <p:spPr bwMode="auto">
          <a:xfrm>
            <a:off x="0" y="7905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t-IT" sz="1800" b="0" i="0" u="none" strike="noStrike" cap="none" normalizeH="0" baseline="0" smtClean="0">
              <a:ln>
                <a:noFill/>
              </a:ln>
              <a:solidFill>
                <a:schemeClr val="tx1"/>
              </a:solidFill>
              <a:effectLst/>
              <a:latin typeface="Arial" pitchFamily="34" charset="0"/>
              <a:cs typeface="Arial" pitchFamily="34" charset="0"/>
            </a:endParaRPr>
          </a:p>
        </p:txBody>
      </p:sp>
      <p:sp>
        <p:nvSpPr>
          <p:cNvPr id="39962" name="Rectangle 2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sp>
        <p:nvSpPr>
          <p:cNvPr id="39963" name="Rectangle 27"/>
          <p:cNvSpPr>
            <a:spLocks noChangeArrowheads="1"/>
          </p:cNvSpPr>
          <p:nvPr/>
        </p:nvSpPr>
        <p:spPr bwMode="auto">
          <a:xfrm>
            <a:off x="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t-IT" sz="1800" b="0" i="0" u="none" strike="noStrike" cap="none" normalizeH="0" baseline="0" smtClean="0">
              <a:ln>
                <a:noFill/>
              </a:ln>
              <a:solidFill>
                <a:schemeClr val="tx1"/>
              </a:solidFill>
              <a:effectLst/>
              <a:latin typeface="Arial" pitchFamily="34" charset="0"/>
              <a:cs typeface="Arial" pitchFamily="34" charset="0"/>
            </a:endParaRPr>
          </a:p>
        </p:txBody>
      </p:sp>
      <p:sp>
        <p:nvSpPr>
          <p:cNvPr id="39965" name="Rectangle 2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sp>
        <p:nvSpPr>
          <p:cNvPr id="39966" name="Rectangle 30"/>
          <p:cNvSpPr>
            <a:spLocks noChangeArrowheads="1"/>
          </p:cNvSpPr>
          <p:nvPr/>
        </p:nvSpPr>
        <p:spPr bwMode="auto">
          <a:xfrm>
            <a:off x="0" y="7620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t-IT" sz="1800" b="0" i="0" u="none" strike="noStrike" cap="none" normalizeH="0" baseline="0" smtClean="0">
              <a:ln>
                <a:noFill/>
              </a:ln>
              <a:solidFill>
                <a:schemeClr val="tx1"/>
              </a:solidFill>
              <a:effectLst/>
              <a:latin typeface="Arial" pitchFamily="34" charset="0"/>
              <a:cs typeface="Arial" pitchFamily="34" charset="0"/>
            </a:endParaRPr>
          </a:p>
        </p:txBody>
      </p:sp>
      <p:sp>
        <p:nvSpPr>
          <p:cNvPr id="39968" name="Rectangle 3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sp>
        <p:nvSpPr>
          <p:cNvPr id="39969" name="Rectangle 33"/>
          <p:cNvSpPr>
            <a:spLocks noChangeArrowheads="1"/>
          </p:cNvSpPr>
          <p:nvPr/>
        </p:nvSpPr>
        <p:spPr bwMode="auto">
          <a:xfrm>
            <a:off x="0" y="7620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t-IT" sz="1800" b="0" i="0" u="none" strike="noStrike" cap="none" normalizeH="0" baseline="0" smtClean="0">
              <a:ln>
                <a:noFill/>
              </a:ln>
              <a:solidFill>
                <a:schemeClr val="tx1"/>
              </a:solidFill>
              <a:effectLst/>
              <a:latin typeface="Arial" pitchFamily="34" charset="0"/>
              <a:cs typeface="Arial" pitchFamily="34" charset="0"/>
            </a:endParaRPr>
          </a:p>
        </p:txBody>
      </p:sp>
      <p:sp>
        <p:nvSpPr>
          <p:cNvPr id="39971" name="Rectangle 3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sp>
        <p:nvSpPr>
          <p:cNvPr id="39972" name="Rectangle 36"/>
          <p:cNvSpPr>
            <a:spLocks noChangeArrowheads="1"/>
          </p:cNvSpPr>
          <p:nvPr/>
        </p:nvSpPr>
        <p:spPr bwMode="auto">
          <a:xfrm>
            <a:off x="0" y="752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t-IT" sz="1800" b="0" i="0" u="none" strike="noStrike" cap="none" normalizeH="0" baseline="0" smtClean="0">
              <a:ln>
                <a:noFill/>
              </a:ln>
              <a:solidFill>
                <a:schemeClr val="tx1"/>
              </a:solidFill>
              <a:effectLst/>
              <a:latin typeface="Arial" pitchFamily="34" charset="0"/>
              <a:cs typeface="Arial" pitchFamily="34" charset="0"/>
            </a:endParaRPr>
          </a:p>
        </p:txBody>
      </p:sp>
      <p:sp>
        <p:nvSpPr>
          <p:cNvPr id="12" name="文本框 11"/>
          <p:cNvSpPr txBox="1"/>
          <p:nvPr/>
        </p:nvSpPr>
        <p:spPr>
          <a:xfrm>
            <a:off x="287338" y="1052736"/>
            <a:ext cx="3132534" cy="400110"/>
          </a:xfrm>
          <a:prstGeom prst="rect">
            <a:avLst/>
          </a:prstGeom>
          <a:noFill/>
        </p:spPr>
        <p:txBody>
          <a:bodyPr wrap="square" rtlCol="0">
            <a:spAutoFit/>
          </a:bodyPr>
          <a:lstStyle/>
          <a:p>
            <a:r>
              <a:rPr lang="en-US" altLang="zh-CN" sz="2000" b="1" dirty="0" smtClean="0">
                <a:solidFill>
                  <a:schemeClr val="tx2"/>
                </a:solidFill>
                <a:ea typeface="+mj-ea"/>
              </a:rPr>
              <a:t>(1)window</a:t>
            </a:r>
            <a:r>
              <a:rPr lang="zh-CN" altLang="en-US" sz="2000" b="1" dirty="0" smtClean="0">
                <a:solidFill>
                  <a:schemeClr val="tx2"/>
                </a:solidFill>
                <a:ea typeface="+mj-ea"/>
              </a:rPr>
              <a:t> </a:t>
            </a:r>
            <a:r>
              <a:rPr lang="en-US" altLang="zh-CN" sz="2000" b="1" dirty="0">
                <a:solidFill>
                  <a:schemeClr val="tx2"/>
                </a:solidFill>
                <a:ea typeface="+mj-ea"/>
              </a:rPr>
              <a:t>(</a:t>
            </a:r>
            <a:r>
              <a:rPr lang="en-US" altLang="zh-CN" sz="2000" b="1" dirty="0" err="1">
                <a:solidFill>
                  <a:schemeClr val="tx2"/>
                </a:solidFill>
                <a:ea typeface="+mj-ea"/>
              </a:rPr>
              <a:t>K,N,h</a:t>
            </a:r>
            <a:r>
              <a:rPr lang="en-US" altLang="zh-CN" sz="2000" b="1" dirty="0">
                <a:solidFill>
                  <a:schemeClr val="tx2"/>
                </a:solidFill>
                <a:ea typeface="+mj-ea"/>
              </a:rPr>
              <a:t>)</a:t>
            </a:r>
            <a:endParaRPr lang="zh-CN" altLang="en-US" sz="2000" b="1" dirty="0">
              <a:solidFill>
                <a:schemeClr val="tx2"/>
              </a:solidFill>
              <a:ea typeface="+mj-ea"/>
            </a:endParaRPr>
          </a:p>
        </p:txBody>
      </p:sp>
      <p:sp>
        <p:nvSpPr>
          <p:cNvPr id="31"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dirty="0" smtClean="0">
                <a:solidFill>
                  <a:schemeClr val="tx2"/>
                </a:solidFill>
                <a:latin typeface="+mn-lt"/>
                <a:cs typeface="+mn-cs"/>
              </a:rPr>
              <a:t>33</a:t>
            </a:r>
            <a:r>
              <a:rPr kumimoji="0" lang="de-DE" sz="900" b="0" i="0" u="none" strike="noStrike" kern="1200" cap="none" spc="0" normalizeH="0" baseline="0" noProof="0" dirty="0" smtClean="0">
                <a:ln>
                  <a:noFill/>
                </a:ln>
                <a:solidFill>
                  <a:schemeClr val="tx2"/>
                </a:solidFill>
                <a:effectLst/>
                <a:uLnTx/>
                <a:uFillTx/>
                <a:latin typeface="+mn-lt"/>
                <a:ea typeface="+mn-ea"/>
                <a:cs typeface="+mn-cs"/>
              </a:rPr>
              <a:t>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ltLang="zh-CN" dirty="0" smtClean="0"/>
              <a:t>Explanation:</a:t>
            </a:r>
            <a:endParaRPr lang="it-IT" dirty="0"/>
          </a:p>
        </p:txBody>
      </p:sp>
      <p:sp>
        <p:nvSpPr>
          <p:cNvPr id="3" name="Segnaposto testo 2"/>
          <p:cNvSpPr>
            <a:spLocks noGrp="1"/>
          </p:cNvSpPr>
          <p:nvPr>
            <p:ph type="body" sz="quarter" idx="11"/>
          </p:nvPr>
        </p:nvSpPr>
        <p:spPr>
          <a:xfrm>
            <a:off x="17345" y="1605364"/>
            <a:ext cx="8567999" cy="252000"/>
          </a:xfrm>
        </p:spPr>
        <p:txBody>
          <a:bodyPr/>
          <a:lstStyle/>
          <a:p>
            <a:r>
              <a:rPr lang="it-IT" dirty="0" smtClean="0"/>
              <a:t>		U-</a:t>
            </a:r>
            <a:r>
              <a:rPr lang="en-US" altLang="zh-CN" dirty="0" smtClean="0"/>
              <a:t>value:</a:t>
            </a:r>
            <a:r>
              <a:rPr lang="zh-CN" altLang="en-US" dirty="0" smtClean="0"/>
              <a:t> </a:t>
            </a:r>
            <a:r>
              <a:rPr lang="en-US" altLang="zh-CN" dirty="0" smtClean="0"/>
              <a:t>heat</a:t>
            </a:r>
            <a:r>
              <a:rPr lang="zh-CN" altLang="en-US" dirty="0" smtClean="0"/>
              <a:t> </a:t>
            </a:r>
            <a:r>
              <a:rPr lang="en-US" altLang="zh-CN" dirty="0" smtClean="0"/>
              <a:t>loss</a:t>
            </a:r>
            <a:r>
              <a:rPr lang="zh-CN" altLang="en-US" dirty="0" smtClean="0"/>
              <a:t> </a:t>
            </a:r>
            <a:r>
              <a:rPr lang="en-US" altLang="zh-CN" dirty="0" smtClean="0"/>
              <a:t>coefficients</a:t>
            </a:r>
            <a:r>
              <a:rPr lang="it-IT" dirty="0" smtClean="0"/>
              <a:t>				</a:t>
            </a:r>
            <a:endParaRPr lang="it-IT" dirty="0"/>
          </a:p>
        </p:txBody>
      </p:sp>
      <p:sp>
        <p:nvSpPr>
          <p:cNvPr id="5" name="Segnaposto piè di pagina 4"/>
          <p:cNvSpPr>
            <a:spLocks noGrp="1"/>
          </p:cNvSpPr>
          <p:nvPr>
            <p:ph type="ftr" sz="quarter" idx="3"/>
          </p:nvPr>
        </p:nvSpPr>
        <p:spPr/>
        <p:txBody>
          <a:bodyPr/>
          <a:lstStyle/>
          <a:p>
            <a:pPr>
              <a:defRPr/>
            </a:pPr>
            <a:endParaRPr lang="de-DE" dirty="0"/>
          </a:p>
        </p:txBody>
      </p:sp>
      <p:sp>
        <p:nvSpPr>
          <p:cNvPr id="20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sp>
        <p:nvSpPr>
          <p:cNvPr id="2051" name="Rectangle 3"/>
          <p:cNvSpPr>
            <a:spLocks noChangeArrowheads="1"/>
          </p:cNvSpPr>
          <p:nvPr/>
        </p:nvSpPr>
        <p:spPr bwMode="auto">
          <a:xfrm>
            <a:off x="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t-IT" sz="1800" b="0" i="0" u="none" strike="noStrike" cap="none" normalizeH="0" baseline="0" smtClean="0">
              <a:ln>
                <a:noFill/>
              </a:ln>
              <a:solidFill>
                <a:schemeClr val="tx1"/>
              </a:solidFill>
              <a:effectLst/>
              <a:latin typeface="Arial" pitchFamily="34" charset="0"/>
              <a:cs typeface="Arial" pitchFamily="34" charset="0"/>
            </a:endParaRPr>
          </a:p>
        </p:txBody>
      </p:sp>
      <p:sp>
        <p:nvSpPr>
          <p:cNvPr id="205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2052" name="Picture 4"/>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87601" y="2097641"/>
            <a:ext cx="2724150" cy="676275"/>
          </a:xfrm>
          <a:prstGeom prst="rect">
            <a:avLst/>
          </a:prstGeom>
          <a:noFill/>
        </p:spPr>
      </p:pic>
      <p:sp>
        <p:nvSpPr>
          <p:cNvPr id="2054" name="Rectangle 6"/>
          <p:cNvSpPr>
            <a:spLocks noChangeArrowheads="1"/>
          </p:cNvSpPr>
          <p:nvPr/>
        </p:nvSpPr>
        <p:spPr bwMode="auto">
          <a:xfrm>
            <a:off x="0" y="1133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t-IT"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矩形 3"/>
          <p:cNvSpPr/>
          <p:nvPr/>
        </p:nvSpPr>
        <p:spPr>
          <a:xfrm>
            <a:off x="287999" y="973809"/>
            <a:ext cx="2843839" cy="400110"/>
          </a:xfrm>
          <a:prstGeom prst="rect">
            <a:avLst/>
          </a:prstGeom>
        </p:spPr>
        <p:txBody>
          <a:bodyPr wrap="square">
            <a:spAutoFit/>
          </a:bodyPr>
          <a:lstStyle/>
          <a:p>
            <a:r>
              <a:rPr lang="en-US" altLang="zh-CN" sz="2000" b="1" dirty="0" smtClean="0">
                <a:solidFill>
                  <a:schemeClr val="tx2"/>
                </a:solidFill>
              </a:rPr>
              <a:t>(2)</a:t>
            </a:r>
            <a:r>
              <a:rPr lang="en-US" altLang="zh-CN" sz="2000" b="1" dirty="0">
                <a:solidFill>
                  <a:schemeClr val="tx2"/>
                </a:solidFill>
              </a:rPr>
              <a:t>window</a:t>
            </a:r>
            <a:r>
              <a:rPr lang="zh-CN" altLang="en-US" sz="2000" b="1" dirty="0">
                <a:solidFill>
                  <a:schemeClr val="tx2"/>
                </a:solidFill>
              </a:rPr>
              <a:t> </a:t>
            </a:r>
            <a:r>
              <a:rPr lang="en-US" altLang="zh-CN" sz="2000" b="1" dirty="0" smtClean="0">
                <a:solidFill>
                  <a:schemeClr val="tx2"/>
                </a:solidFill>
              </a:rPr>
              <a:t>(U-value)</a:t>
            </a:r>
            <a:endParaRPr lang="zh-CN" altLang="en-US" sz="2000" b="1" dirty="0">
              <a:solidFill>
                <a:schemeClr val="tx2"/>
              </a:solidFill>
            </a:endParaRPr>
          </a:p>
        </p:txBody>
      </p:sp>
      <p:sp>
        <p:nvSpPr>
          <p:cNvPr id="8" name="矩形 7"/>
          <p:cNvSpPr/>
          <p:nvPr/>
        </p:nvSpPr>
        <p:spPr>
          <a:xfrm>
            <a:off x="-1116632" y="2958582"/>
            <a:ext cx="7280929" cy="400110"/>
          </a:xfrm>
          <a:prstGeom prst="rect">
            <a:avLst/>
          </a:prstGeom>
        </p:spPr>
        <p:txBody>
          <a:bodyPr wrap="square">
            <a:spAutoFit/>
          </a:bodyPr>
          <a:lstStyle/>
          <a:p>
            <a:pPr algn="ctr" fontAlgn="b"/>
            <a:r>
              <a:rPr lang="zh-CN" altLang="en-US" dirty="0" smtClean="0"/>
              <a:t>       </a:t>
            </a:r>
            <a:r>
              <a:rPr lang="en-US" altLang="zh-CN" sz="2000" b="1" dirty="0" smtClean="0"/>
              <a:t>Because</a:t>
            </a:r>
            <a:r>
              <a:rPr lang="zh-CN" altLang="en-US" dirty="0" smtClean="0"/>
              <a:t> </a:t>
            </a:r>
            <a:r>
              <a:rPr lang="en-US" altLang="zh-CN" dirty="0" smtClean="0"/>
              <a:t>:U</a:t>
            </a:r>
            <a:r>
              <a:rPr lang="it-IT" altLang="zh-CN" baseline="-25000" dirty="0" smtClean="0"/>
              <a:t>1</a:t>
            </a:r>
            <a:r>
              <a:rPr lang="zh-CN" altLang="zh-CN" dirty="0" smtClean="0"/>
              <a:t>(</a:t>
            </a:r>
            <a:r>
              <a:rPr lang="en-US" altLang="zh-CN" dirty="0" smtClean="0"/>
              <a:t>1.7</a:t>
            </a:r>
            <a:r>
              <a:rPr lang="it-IT" altLang="zh-CN" dirty="0" err="1"/>
              <a:t>W</a:t>
            </a:r>
            <a:r>
              <a:rPr lang="it-IT" altLang="zh-CN" dirty="0"/>
              <a:t>/(K*m^2</a:t>
            </a:r>
            <a:r>
              <a:rPr lang="it-IT" altLang="zh-CN" dirty="0" smtClean="0"/>
              <a:t>)</a:t>
            </a:r>
            <a:r>
              <a:rPr lang="en-US" altLang="zh-CN" dirty="0" smtClean="0"/>
              <a:t> &gt;U</a:t>
            </a:r>
            <a:r>
              <a:rPr lang="en-US" altLang="zh-CN" baseline="-25000" dirty="0" smtClean="0"/>
              <a:t>2</a:t>
            </a:r>
            <a:r>
              <a:rPr lang="en-US" altLang="zh-CN" dirty="0" smtClean="0"/>
              <a:t>(0.2W(K</a:t>
            </a:r>
            <a:r>
              <a:rPr lang="zh-CN" altLang="en-US" dirty="0" smtClean="0"/>
              <a:t>*</a:t>
            </a:r>
            <a:r>
              <a:rPr lang="en-US" altLang="zh-CN" dirty="0" smtClean="0"/>
              <a:t>m^2))</a:t>
            </a:r>
            <a:endParaRPr lang="it-IT" altLang="zh-CN" dirty="0">
              <a:solidFill>
                <a:srgbClr val="000000"/>
              </a:solidFill>
              <a:latin typeface="Calibri"/>
            </a:endParaRPr>
          </a:p>
        </p:txBody>
      </p:sp>
      <p:graphicFrame>
        <p:nvGraphicFramePr>
          <p:cNvPr id="10" name="对象 9"/>
          <p:cNvGraphicFramePr>
            <a:graphicFrameLocks noChangeAspect="1"/>
          </p:cNvGraphicFramePr>
          <p:nvPr>
            <p:extLst>
              <p:ext uri="{D42A27DB-BD31-4B8C-83A1-F6EECF244321}">
                <p14:modId xmlns:p14="http://schemas.microsoft.com/office/powerpoint/2010/main" xmlns="" val="3534582790"/>
              </p:ext>
            </p:extLst>
          </p:nvPr>
        </p:nvGraphicFramePr>
        <p:xfrm>
          <a:off x="1547664" y="3429000"/>
          <a:ext cx="9680584" cy="575718"/>
        </p:xfrm>
        <a:graphic>
          <a:graphicData uri="http://schemas.openxmlformats.org/presentationml/2006/ole">
            <p:oleObj spid="_x0000_s2119" name="文档" r:id="rId4" imgW="5765588" imgH="342887" progId="Word.Document.12">
              <p:embed/>
            </p:oleObj>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xmlns="" val="3192901236"/>
              </p:ext>
            </p:extLst>
          </p:nvPr>
        </p:nvGraphicFramePr>
        <p:xfrm>
          <a:off x="-3526190" y="4004718"/>
          <a:ext cx="10147707" cy="603498"/>
        </p:xfrm>
        <a:graphic>
          <a:graphicData uri="http://schemas.openxmlformats.org/presentationml/2006/ole">
            <p:oleObj spid="_x0000_s2120" name="文档" r:id="rId5" imgW="5765588" imgH="342887" progId="Word.Document.12">
              <p:embed/>
            </p:oleObj>
          </a:graphicData>
        </a:graphic>
      </p:graphicFrame>
      <p:sp>
        <p:nvSpPr>
          <p:cNvPr id="15" name="矩形 14"/>
          <p:cNvSpPr/>
          <p:nvPr/>
        </p:nvSpPr>
        <p:spPr>
          <a:xfrm>
            <a:off x="395536" y="5229200"/>
            <a:ext cx="2478811" cy="461665"/>
          </a:xfrm>
          <a:prstGeom prst="rect">
            <a:avLst/>
          </a:prstGeom>
        </p:spPr>
        <p:txBody>
          <a:bodyPr wrap="square">
            <a:spAutoFit/>
          </a:bodyPr>
          <a:lstStyle/>
          <a:p>
            <a:r>
              <a:rPr lang="it-IT" altLang="zh-CN" sz="2400" b="1" dirty="0">
                <a:solidFill>
                  <a:schemeClr val="tx2">
                    <a:lumMod val="75000"/>
                  </a:schemeClr>
                </a:solidFill>
              </a:rPr>
              <a:t>T</a:t>
            </a:r>
            <a:r>
              <a:rPr lang="it-IT" altLang="zh-CN" sz="2400" b="1" baseline="-25000" dirty="0">
                <a:solidFill>
                  <a:schemeClr val="tx2">
                    <a:lumMod val="75000"/>
                  </a:schemeClr>
                </a:solidFill>
              </a:rPr>
              <a:t>case1</a:t>
            </a:r>
            <a:r>
              <a:rPr lang="it-IT" altLang="zh-CN" sz="2400" b="1" dirty="0">
                <a:solidFill>
                  <a:schemeClr val="tx2">
                    <a:lumMod val="75000"/>
                  </a:schemeClr>
                </a:solidFill>
              </a:rPr>
              <a:t>&lt;T</a:t>
            </a:r>
            <a:r>
              <a:rPr lang="it-IT" altLang="zh-CN" sz="2400" b="1" baseline="-25000" dirty="0">
                <a:solidFill>
                  <a:schemeClr val="tx2">
                    <a:lumMod val="75000"/>
                  </a:schemeClr>
                </a:solidFill>
              </a:rPr>
              <a:t>case2</a:t>
            </a:r>
          </a:p>
        </p:txBody>
      </p:sp>
      <p:sp>
        <p:nvSpPr>
          <p:cNvPr id="16"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dirty="0" smtClean="0">
                <a:solidFill>
                  <a:schemeClr val="tx2"/>
                </a:solidFill>
                <a:latin typeface="+mn-lt"/>
                <a:cs typeface="+mn-cs"/>
              </a:rPr>
              <a:t>34</a:t>
            </a:r>
            <a:r>
              <a:rPr kumimoji="0" lang="de-DE" sz="900" b="0" i="0" u="none" strike="noStrike" kern="1200" cap="none" spc="0" normalizeH="0" baseline="0" noProof="0" dirty="0" smtClean="0">
                <a:ln>
                  <a:noFill/>
                </a:ln>
                <a:solidFill>
                  <a:schemeClr val="tx2"/>
                </a:solidFill>
                <a:effectLst/>
                <a:uLnTx/>
                <a:uFillTx/>
                <a:latin typeface="+mn-lt"/>
                <a:ea typeface="+mn-ea"/>
                <a:cs typeface="+mn-cs"/>
              </a:rPr>
              <a:t>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ltLang="zh-CN" dirty="0"/>
              <a:t>C</a:t>
            </a:r>
            <a:r>
              <a:rPr lang="it-IT" altLang="zh-CN" dirty="0" err="1"/>
              <a:t>ompar</a:t>
            </a:r>
            <a:r>
              <a:rPr lang="en-US" altLang="zh-CN" dirty="0" err="1"/>
              <a:t>ing</a:t>
            </a:r>
            <a:r>
              <a:rPr lang="it-IT" altLang="zh-CN" dirty="0"/>
              <a:t> the </a:t>
            </a:r>
            <a:r>
              <a:rPr lang="it-IT" altLang="zh-CN" dirty="0" err="1"/>
              <a:t>results</a:t>
            </a:r>
            <a:r>
              <a:rPr lang="it-IT" altLang="zh-CN" dirty="0"/>
              <a:t> of </a:t>
            </a:r>
            <a:r>
              <a:rPr lang="en-US" altLang="zh-CN" dirty="0" smtClean="0"/>
              <a:t>simulation</a:t>
            </a:r>
            <a:r>
              <a:rPr lang="zh-CN" altLang="en-US" dirty="0" smtClean="0"/>
              <a:t> </a:t>
            </a:r>
            <a:r>
              <a:rPr lang="en-US" altLang="zh-CN" dirty="0" smtClean="0"/>
              <a:t>in</a:t>
            </a:r>
            <a:r>
              <a:rPr lang="zh-CN" altLang="en-US" dirty="0" smtClean="0"/>
              <a:t> </a:t>
            </a:r>
            <a:r>
              <a:rPr lang="en-US" altLang="zh-CN" dirty="0" smtClean="0"/>
              <a:t>3</a:t>
            </a:r>
            <a:r>
              <a:rPr lang="zh-CN" altLang="en-US" dirty="0" smtClean="0"/>
              <a:t> </a:t>
            </a:r>
            <a:r>
              <a:rPr lang="en-US" altLang="zh-CN" dirty="0" smtClean="0"/>
              <a:t>weeks</a:t>
            </a:r>
            <a:r>
              <a:rPr lang="zh-CN" altLang="en-US" dirty="0" smtClean="0"/>
              <a:t> </a:t>
            </a:r>
            <a:r>
              <a:rPr lang="en-US" altLang="zh-CN" dirty="0" smtClean="0"/>
              <a:t>and</a:t>
            </a:r>
            <a:r>
              <a:rPr lang="zh-CN" altLang="en-US" dirty="0" smtClean="0"/>
              <a:t> </a:t>
            </a:r>
            <a:r>
              <a:rPr lang="en-US" altLang="zh-CN" dirty="0" smtClean="0"/>
              <a:t>4</a:t>
            </a:r>
            <a:r>
              <a:rPr lang="zh-CN" altLang="en-US" dirty="0" smtClean="0"/>
              <a:t> </a:t>
            </a:r>
            <a:r>
              <a:rPr lang="en-US" altLang="zh-CN" dirty="0" smtClean="0"/>
              <a:t>weeks</a:t>
            </a:r>
            <a:endParaRPr lang="it-IT" dirty="0"/>
          </a:p>
        </p:txBody>
      </p:sp>
      <p:sp>
        <p:nvSpPr>
          <p:cNvPr id="5" name="Segnaposto piè di pagina 4"/>
          <p:cNvSpPr>
            <a:spLocks noGrp="1"/>
          </p:cNvSpPr>
          <p:nvPr>
            <p:ph type="ftr" sz="quarter" idx="3"/>
          </p:nvPr>
        </p:nvSpPr>
        <p:spPr/>
        <p:txBody>
          <a:bodyPr/>
          <a:lstStyle/>
          <a:p>
            <a:pPr>
              <a:defRPr/>
            </a:pPr>
            <a:endParaRPr lang="de-DE" dirty="0"/>
          </a:p>
        </p:txBody>
      </p:sp>
      <p:sp>
        <p:nvSpPr>
          <p:cNvPr id="205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grpSp>
        <p:nvGrpSpPr>
          <p:cNvPr id="2049" name="Group 1"/>
          <p:cNvGrpSpPr>
            <a:grpSpLocks/>
          </p:cNvGrpSpPr>
          <p:nvPr/>
        </p:nvGrpSpPr>
        <p:grpSpPr bwMode="auto">
          <a:xfrm>
            <a:off x="287338" y="1124744"/>
            <a:ext cx="8568000" cy="2791782"/>
            <a:chOff x="0" y="0"/>
            <a:chExt cx="8514" cy="3846"/>
          </a:xfrm>
        </p:grpSpPr>
        <p:pic>
          <p:nvPicPr>
            <p:cNvPr id="2052" name="Picture 4"/>
            <p:cNvPicPr>
              <a:picLocks noChangeAspect="1" noChangeArrowheads="1"/>
            </p:cNvPicPr>
            <p:nvPr/>
          </p:nvPicPr>
          <p:blipFill>
            <a:blip r:embed="rId2"/>
            <a:srcRect/>
            <a:stretch>
              <a:fillRect/>
            </a:stretch>
          </p:blipFill>
          <p:spPr bwMode="auto">
            <a:xfrm>
              <a:off x="0" y="0"/>
              <a:ext cx="2206" cy="3800"/>
            </a:xfrm>
            <a:prstGeom prst="rect">
              <a:avLst/>
            </a:prstGeom>
            <a:noFill/>
          </p:spPr>
        </p:pic>
        <p:pic>
          <p:nvPicPr>
            <p:cNvPr id="2051" name="Picture 3"/>
            <p:cNvPicPr>
              <a:picLocks noChangeAspect="1" noChangeArrowheads="1"/>
            </p:cNvPicPr>
            <p:nvPr/>
          </p:nvPicPr>
          <p:blipFill>
            <a:blip r:embed="rId3"/>
            <a:srcRect/>
            <a:stretch>
              <a:fillRect/>
            </a:stretch>
          </p:blipFill>
          <p:spPr bwMode="auto">
            <a:xfrm>
              <a:off x="2205" y="39"/>
              <a:ext cx="4304" cy="3760"/>
            </a:xfrm>
            <a:prstGeom prst="rect">
              <a:avLst/>
            </a:prstGeom>
            <a:noFill/>
          </p:spPr>
        </p:pic>
        <p:pic>
          <p:nvPicPr>
            <p:cNvPr id="2050" name="Picture 2"/>
            <p:cNvPicPr>
              <a:picLocks noChangeAspect="1" noChangeArrowheads="1"/>
            </p:cNvPicPr>
            <p:nvPr/>
          </p:nvPicPr>
          <p:blipFill>
            <a:blip r:embed="rId4"/>
            <a:srcRect/>
            <a:stretch>
              <a:fillRect/>
            </a:stretch>
          </p:blipFill>
          <p:spPr bwMode="auto">
            <a:xfrm>
              <a:off x="6508" y="39"/>
              <a:ext cx="2006" cy="3806"/>
            </a:xfrm>
            <a:prstGeom prst="rect">
              <a:avLst/>
            </a:prstGeom>
            <a:noFill/>
          </p:spPr>
        </p:pic>
      </p:grpSp>
      <p:sp>
        <p:nvSpPr>
          <p:cNvPr id="11" name="Rettangolo 10"/>
          <p:cNvSpPr/>
          <p:nvPr/>
        </p:nvSpPr>
        <p:spPr>
          <a:xfrm rot="5400000">
            <a:off x="-1661813" y="2678037"/>
            <a:ext cx="3815635" cy="277001"/>
          </a:xfrm>
          <a:prstGeom prst="rect">
            <a:avLst/>
          </a:prstGeom>
        </p:spPr>
        <p:txBody>
          <a:bodyPr wrap="square">
            <a:spAutoFit/>
          </a:bodyPr>
          <a:lstStyle/>
          <a:p>
            <a:pPr algn="ctr"/>
            <a:r>
              <a:rPr lang="it-IT" sz="1200" dirty="0" err="1" smtClean="0"/>
              <a:t>Temperatur</a:t>
            </a:r>
            <a:r>
              <a:rPr lang="en-US" altLang="zh-CN" sz="1200" dirty="0" smtClean="0"/>
              <a:t>e</a:t>
            </a:r>
            <a:r>
              <a:rPr lang="it-IT" sz="1200" dirty="0" smtClean="0"/>
              <a:t> [ °C ]</a:t>
            </a:r>
            <a:endParaRPr lang="it-IT" sz="1200" dirty="0"/>
          </a:p>
        </p:txBody>
      </p:sp>
      <p:sp>
        <p:nvSpPr>
          <p:cNvPr id="13" name="CasellaDiTesto 12"/>
          <p:cNvSpPr txBox="1"/>
          <p:nvPr/>
        </p:nvSpPr>
        <p:spPr>
          <a:xfrm>
            <a:off x="-324544" y="4185354"/>
            <a:ext cx="5286412" cy="276999"/>
          </a:xfrm>
          <a:prstGeom prst="rect">
            <a:avLst/>
          </a:prstGeom>
          <a:noFill/>
        </p:spPr>
        <p:txBody>
          <a:bodyPr wrap="square" rtlCol="0">
            <a:spAutoFit/>
          </a:bodyPr>
          <a:lstStyle/>
          <a:p>
            <a:pPr algn="ctr"/>
            <a:r>
              <a:rPr lang="it-IT" sz="1200" dirty="0" err="1" smtClean="0"/>
              <a:t>S</a:t>
            </a:r>
            <a:r>
              <a:rPr lang="en-US" altLang="zh-CN" sz="1200" dirty="0" err="1" smtClean="0"/>
              <a:t>econd</a:t>
            </a:r>
            <a:r>
              <a:rPr lang="it-IT" sz="1200" dirty="0" smtClean="0"/>
              <a:t> [ s ]</a:t>
            </a:r>
            <a:endParaRPr lang="it-IT" sz="1200" dirty="0"/>
          </a:p>
        </p:txBody>
      </p:sp>
      <p:sp>
        <p:nvSpPr>
          <p:cNvPr id="3" name="文本框 2"/>
          <p:cNvSpPr txBox="1"/>
          <p:nvPr/>
        </p:nvSpPr>
        <p:spPr>
          <a:xfrm>
            <a:off x="278005" y="968388"/>
            <a:ext cx="1126029" cy="461665"/>
          </a:xfrm>
          <a:prstGeom prst="rect">
            <a:avLst/>
          </a:prstGeom>
          <a:noFill/>
        </p:spPr>
        <p:txBody>
          <a:bodyPr wrap="none" rtlCol="0">
            <a:spAutoFit/>
          </a:bodyPr>
          <a:lstStyle/>
          <a:p>
            <a:r>
              <a:rPr kumimoji="1" lang="en-US" altLang="zh-CN" sz="2400" b="1" dirty="0" smtClean="0"/>
              <a:t>case</a:t>
            </a:r>
            <a:r>
              <a:rPr kumimoji="1" lang="zh-CN" altLang="en-US" sz="2400" b="1" dirty="0" smtClean="0"/>
              <a:t> </a:t>
            </a:r>
            <a:r>
              <a:rPr kumimoji="1" lang="en-US" altLang="zh-CN" sz="2400" b="1" dirty="0" smtClean="0"/>
              <a:t>1</a:t>
            </a:r>
            <a:endParaRPr kumimoji="1" lang="zh-CN" altLang="en-US" sz="2400" b="1" dirty="0"/>
          </a:p>
        </p:txBody>
      </p:sp>
      <p:pic>
        <p:nvPicPr>
          <p:cNvPr id="14" name="image60.png"/>
          <p:cNvPicPr/>
          <p:nvPr/>
        </p:nvPicPr>
        <p:blipFill>
          <a:blip r:embed="rId5" cstate="print"/>
          <a:stretch>
            <a:fillRect/>
          </a:stretch>
        </p:blipFill>
        <p:spPr>
          <a:xfrm>
            <a:off x="384505" y="3188949"/>
            <a:ext cx="8759495" cy="2714923"/>
          </a:xfrm>
          <a:prstGeom prst="rect">
            <a:avLst/>
          </a:prstGeom>
        </p:spPr>
      </p:pic>
      <p:sp>
        <p:nvSpPr>
          <p:cNvPr id="18" name="CasellaDiTesto 12"/>
          <p:cNvSpPr txBox="1"/>
          <p:nvPr/>
        </p:nvSpPr>
        <p:spPr>
          <a:xfrm>
            <a:off x="2123728" y="5903872"/>
            <a:ext cx="5286412" cy="276999"/>
          </a:xfrm>
          <a:prstGeom prst="rect">
            <a:avLst/>
          </a:prstGeom>
          <a:noFill/>
        </p:spPr>
        <p:txBody>
          <a:bodyPr wrap="square" rtlCol="0">
            <a:spAutoFit/>
          </a:bodyPr>
          <a:lstStyle/>
          <a:p>
            <a:pPr algn="ctr"/>
            <a:r>
              <a:rPr lang="it-IT" sz="1200" dirty="0" err="1" smtClean="0"/>
              <a:t>S</a:t>
            </a:r>
            <a:r>
              <a:rPr lang="en-US" altLang="zh-CN" sz="1200" dirty="0" err="1" smtClean="0"/>
              <a:t>econd</a:t>
            </a:r>
            <a:r>
              <a:rPr lang="it-IT" sz="1200" dirty="0" smtClean="0"/>
              <a:t> [ s ]</a:t>
            </a:r>
            <a:endParaRPr lang="it-IT" sz="1200" dirty="0"/>
          </a:p>
        </p:txBody>
      </p:sp>
      <p:sp>
        <p:nvSpPr>
          <p:cNvPr id="6" name="椭圆 5"/>
          <p:cNvSpPr/>
          <p:nvPr/>
        </p:nvSpPr>
        <p:spPr>
          <a:xfrm>
            <a:off x="2699792" y="1988840"/>
            <a:ext cx="380103" cy="1080120"/>
          </a:xfrm>
          <a:prstGeom prst="ellipse">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2602854" y="3788145"/>
            <a:ext cx="1640844" cy="889337"/>
          </a:xfrm>
          <a:prstGeom prst="ellipse">
            <a:avLst/>
          </a:prstGeom>
          <a:noFill/>
          <a:ln w="28575" cmpd="sng">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278005" y="3289416"/>
            <a:ext cx="1482340" cy="461665"/>
          </a:xfrm>
          <a:prstGeom prst="rect">
            <a:avLst/>
          </a:prstGeom>
          <a:noFill/>
        </p:spPr>
        <p:txBody>
          <a:bodyPr wrap="square" rtlCol="0">
            <a:spAutoFit/>
          </a:bodyPr>
          <a:lstStyle/>
          <a:p>
            <a:r>
              <a:rPr kumimoji="1" lang="en-US" altLang="zh-CN" sz="2400" b="1" dirty="0" smtClean="0"/>
              <a:t>case</a:t>
            </a:r>
            <a:r>
              <a:rPr kumimoji="1" lang="zh-CN" altLang="en-US" sz="2400" b="1" dirty="0" smtClean="0"/>
              <a:t> </a:t>
            </a:r>
            <a:r>
              <a:rPr kumimoji="1" lang="en-US" altLang="zh-CN" sz="2400" b="1" dirty="0" smtClean="0"/>
              <a:t>2</a:t>
            </a:r>
            <a:endParaRPr kumimoji="1" lang="zh-CN" altLang="en-US" sz="2400" b="1" dirty="0"/>
          </a:p>
        </p:txBody>
      </p:sp>
      <p:sp>
        <p:nvSpPr>
          <p:cNvPr id="17"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dirty="0" smtClean="0">
                <a:solidFill>
                  <a:schemeClr val="tx2"/>
                </a:solidFill>
                <a:latin typeface="+mn-lt"/>
                <a:cs typeface="+mn-cs"/>
              </a:rPr>
              <a:t>35</a:t>
            </a:r>
            <a:r>
              <a:rPr kumimoji="0" lang="de-DE" sz="900" b="0" i="0" u="none" strike="noStrike" kern="1200" cap="none" spc="0" normalizeH="0" baseline="0" noProof="0" dirty="0" smtClean="0">
                <a:ln>
                  <a:noFill/>
                </a:ln>
                <a:solidFill>
                  <a:schemeClr val="tx2"/>
                </a:solidFill>
                <a:effectLst/>
                <a:uLnTx/>
                <a:uFillTx/>
                <a:latin typeface="+mn-lt"/>
                <a:ea typeface="+mn-ea"/>
                <a:cs typeface="+mn-cs"/>
              </a:rPr>
              <a:t> 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Description</a:t>
            </a:r>
            <a:r>
              <a:rPr lang="it-IT" dirty="0" smtClean="0"/>
              <a:t> and </a:t>
            </a:r>
            <a:r>
              <a:rPr lang="it-IT" dirty="0" err="1" smtClean="0"/>
              <a:t>Explanation</a:t>
            </a:r>
            <a:r>
              <a:rPr lang="it-IT" dirty="0" smtClean="0"/>
              <a:t>:</a:t>
            </a:r>
            <a:endParaRPr lang="it-IT" dirty="0"/>
          </a:p>
        </p:txBody>
      </p:sp>
      <p:sp>
        <p:nvSpPr>
          <p:cNvPr id="5" name="Segnaposto piè di pagina 4"/>
          <p:cNvSpPr>
            <a:spLocks noGrp="1"/>
          </p:cNvSpPr>
          <p:nvPr>
            <p:ph type="ftr" sz="quarter" idx="3"/>
          </p:nvPr>
        </p:nvSpPr>
        <p:spPr/>
        <p:txBody>
          <a:bodyPr/>
          <a:lstStyle/>
          <a:p>
            <a:pPr>
              <a:defRPr/>
            </a:pPr>
            <a:endParaRPr lang="de-DE" dirty="0"/>
          </a:p>
        </p:txBody>
      </p:sp>
      <p:sp>
        <p:nvSpPr>
          <p:cNvPr id="205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38914" name="Picture 2"/>
          <p:cNvPicPr>
            <a:picLocks noChangeAspect="1" noChangeArrowheads="1"/>
          </p:cNvPicPr>
          <p:nvPr/>
        </p:nvPicPr>
        <p:blipFill>
          <a:blip r:embed="rId2"/>
          <a:srcRect/>
          <a:stretch>
            <a:fillRect/>
          </a:stretch>
        </p:blipFill>
        <p:spPr bwMode="auto">
          <a:xfrm>
            <a:off x="288000" y="1357298"/>
            <a:ext cx="2209800" cy="1838325"/>
          </a:xfrm>
          <a:prstGeom prst="rect">
            <a:avLst/>
          </a:prstGeom>
          <a:noFill/>
          <a:ln w="9525">
            <a:noFill/>
            <a:miter lim="800000"/>
            <a:headEnd/>
            <a:tailEnd/>
          </a:ln>
          <a:effectLst/>
        </p:spPr>
      </p:pic>
      <p:pic>
        <p:nvPicPr>
          <p:cNvPr id="38915" name="Picture 3"/>
          <p:cNvPicPr>
            <a:picLocks noChangeAspect="1" noChangeArrowheads="1"/>
          </p:cNvPicPr>
          <p:nvPr/>
        </p:nvPicPr>
        <p:blipFill>
          <a:blip r:embed="rId3"/>
          <a:srcRect/>
          <a:stretch>
            <a:fillRect/>
          </a:stretch>
        </p:blipFill>
        <p:spPr bwMode="auto">
          <a:xfrm>
            <a:off x="6970050" y="4276725"/>
            <a:ext cx="1885950" cy="1695450"/>
          </a:xfrm>
          <a:prstGeom prst="rect">
            <a:avLst/>
          </a:prstGeom>
          <a:noFill/>
          <a:ln w="9525">
            <a:noFill/>
            <a:miter lim="800000"/>
            <a:headEnd/>
            <a:tailEnd/>
          </a:ln>
          <a:effectLst/>
        </p:spPr>
      </p:pic>
      <p:sp>
        <p:nvSpPr>
          <p:cNvPr id="10" name="CasellaDiTesto 9"/>
          <p:cNvSpPr txBox="1"/>
          <p:nvPr/>
        </p:nvSpPr>
        <p:spPr>
          <a:xfrm>
            <a:off x="287338" y="1000108"/>
            <a:ext cx="2210462" cy="369332"/>
          </a:xfrm>
          <a:prstGeom prst="rect">
            <a:avLst/>
          </a:prstGeom>
          <a:noFill/>
        </p:spPr>
        <p:txBody>
          <a:bodyPr wrap="square" rtlCol="0">
            <a:spAutoFit/>
          </a:bodyPr>
          <a:lstStyle/>
          <a:p>
            <a:r>
              <a:rPr lang="it-IT" dirty="0" smtClean="0"/>
              <a:t>Case1:</a:t>
            </a:r>
            <a:endParaRPr lang="it-IT" dirty="0"/>
          </a:p>
        </p:txBody>
      </p:sp>
      <p:sp>
        <p:nvSpPr>
          <p:cNvPr id="14" name="CasellaDiTesto 13"/>
          <p:cNvSpPr txBox="1"/>
          <p:nvPr/>
        </p:nvSpPr>
        <p:spPr>
          <a:xfrm>
            <a:off x="6970050" y="3857628"/>
            <a:ext cx="1885950" cy="369332"/>
          </a:xfrm>
          <a:prstGeom prst="rect">
            <a:avLst/>
          </a:prstGeom>
          <a:noFill/>
        </p:spPr>
        <p:txBody>
          <a:bodyPr wrap="square" rtlCol="0">
            <a:spAutoFit/>
          </a:bodyPr>
          <a:lstStyle/>
          <a:p>
            <a:r>
              <a:rPr lang="it-IT" dirty="0" smtClean="0"/>
              <a:t>Case 2:</a:t>
            </a:r>
            <a:endParaRPr lang="it-IT" dirty="0"/>
          </a:p>
        </p:txBody>
      </p:sp>
      <p:sp>
        <p:nvSpPr>
          <p:cNvPr id="15" name="CasellaDiTesto 14"/>
          <p:cNvSpPr txBox="1"/>
          <p:nvPr/>
        </p:nvSpPr>
        <p:spPr>
          <a:xfrm>
            <a:off x="2915816" y="1357298"/>
            <a:ext cx="5013770" cy="954107"/>
          </a:xfrm>
          <a:prstGeom prst="rect">
            <a:avLst/>
          </a:prstGeom>
          <a:noFill/>
        </p:spPr>
        <p:txBody>
          <a:bodyPr wrap="square" rtlCol="0">
            <a:spAutoFit/>
          </a:bodyPr>
          <a:lstStyle/>
          <a:p>
            <a:r>
              <a:rPr lang="en-US" altLang="zh-CN" dirty="0" smtClean="0"/>
              <a:t>                    </a:t>
            </a:r>
            <a:r>
              <a:rPr lang="zh-CN" altLang="zh-CN" dirty="0" smtClean="0"/>
              <a:t>T</a:t>
            </a:r>
            <a:r>
              <a:rPr lang="en-US" altLang="zh-CN" dirty="0" smtClean="0"/>
              <a:t>he </a:t>
            </a:r>
            <a:r>
              <a:rPr lang="en-US" altLang="zh-CN" dirty="0"/>
              <a:t>difference</a:t>
            </a:r>
            <a:r>
              <a:rPr lang="zh-CN" altLang="zh-CN" dirty="0"/>
              <a:t> T</a:t>
            </a:r>
            <a:r>
              <a:rPr lang="en-US" altLang="zh-CN" dirty="0"/>
              <a:t>in</a:t>
            </a:r>
            <a:r>
              <a:rPr lang="zh-CN" altLang="en-US" dirty="0"/>
              <a:t>     </a:t>
            </a:r>
            <a:endParaRPr lang="en-US" altLang="zh-CN" dirty="0"/>
          </a:p>
          <a:p>
            <a:r>
              <a:rPr lang="en-US" altLang="zh-CN" dirty="0"/>
              <a:t>                    </a:t>
            </a:r>
            <a:r>
              <a:rPr lang="en-US" altLang="zh-CN" dirty="0" smtClean="0"/>
              <a:t>case1</a:t>
            </a:r>
            <a:r>
              <a:rPr lang="en-US" altLang="zh-CN" dirty="0"/>
              <a:t>&lt;case2</a:t>
            </a:r>
          </a:p>
          <a:p>
            <a:r>
              <a:rPr lang="en-US" altLang="zh-CN" dirty="0"/>
              <a:t>                     </a:t>
            </a:r>
            <a:r>
              <a:rPr lang="en-US" altLang="zh-CN" dirty="0" smtClean="0"/>
              <a:t>t2</a:t>
            </a:r>
            <a:r>
              <a:rPr lang="en-US" altLang="zh-CN" dirty="0"/>
              <a:t>&gt;t1</a:t>
            </a:r>
            <a:endParaRPr lang="it-IT" dirty="0"/>
          </a:p>
        </p:txBody>
      </p:sp>
      <p:sp>
        <p:nvSpPr>
          <p:cNvPr id="11" name="Rettangolo 10"/>
          <p:cNvSpPr/>
          <p:nvPr/>
        </p:nvSpPr>
        <p:spPr>
          <a:xfrm>
            <a:off x="1019175" y="3284984"/>
            <a:ext cx="5001454" cy="26326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dirty="0" smtClean="0"/>
          </a:p>
          <a:p>
            <a:pPr algn="ctr"/>
            <a:endParaRPr lang="en-US" altLang="zh-CN" dirty="0" smtClean="0"/>
          </a:p>
          <a:p>
            <a:pPr algn="ctr"/>
            <a:endParaRPr lang="en-US" altLang="zh-CN" dirty="0"/>
          </a:p>
          <a:p>
            <a:pPr algn="ctr"/>
            <a:r>
              <a:rPr lang="en-US" altLang="zh-CN" dirty="0" smtClean="0"/>
              <a:t>2</a:t>
            </a:r>
            <a:r>
              <a:rPr lang="en-US" altLang="zh-CN" baseline="30000" dirty="0" smtClean="0"/>
              <a:t>nd</a:t>
            </a:r>
            <a:r>
              <a:rPr lang="en-US" altLang="zh-CN" dirty="0" smtClean="0"/>
              <a:t> case:</a:t>
            </a:r>
          </a:p>
          <a:p>
            <a:pPr algn="ctr"/>
            <a:r>
              <a:rPr lang="en-US" altLang="zh-CN" dirty="0" smtClean="0"/>
              <a:t>(1)The specific characteristic of </a:t>
            </a:r>
            <a:r>
              <a:rPr lang="en-US" altLang="zh-CN" dirty="0" err="1" smtClean="0"/>
              <a:t>window:higher</a:t>
            </a:r>
            <a:r>
              <a:rPr lang="en-US" altLang="zh-CN" dirty="0" smtClean="0"/>
              <a:t> </a:t>
            </a:r>
            <a:r>
              <a:rPr lang="en-US" altLang="zh-CN" i="1" dirty="0"/>
              <a:t>Q</a:t>
            </a:r>
            <a:r>
              <a:rPr lang="en-US" altLang="zh-CN" baseline="-25000" dirty="0"/>
              <a:t>𝑠𝑤,𝑖𝑛 </a:t>
            </a:r>
            <a:r>
              <a:rPr lang="en-US" altLang="zh-CN" dirty="0" smtClean="0"/>
              <a:t>, </a:t>
            </a:r>
            <a:r>
              <a:rPr lang="en-US" altLang="zh-CN" dirty="0"/>
              <a:t>lower </a:t>
            </a:r>
            <a:r>
              <a:rPr lang="en-US" altLang="zh-CN" i="1" dirty="0"/>
              <a:t>∅</a:t>
            </a:r>
            <a:r>
              <a:rPr lang="zh-CN" altLang="zh-CN" dirty="0"/>
              <a:t> </a:t>
            </a:r>
            <a:r>
              <a:rPr lang="en-US" altLang="zh-CN" dirty="0" smtClean="0"/>
              <a:t>.</a:t>
            </a:r>
          </a:p>
          <a:p>
            <a:r>
              <a:rPr lang="en-US" altLang="zh-CN" dirty="0" smtClean="0"/>
              <a:t> (2) T</a:t>
            </a:r>
            <a:r>
              <a:rPr lang="en-US" altLang="zh-CN" baseline="-25000" dirty="0" smtClean="0"/>
              <a:t>in</a:t>
            </a:r>
            <a:r>
              <a:rPr lang="en-US" altLang="zh-CN" dirty="0" smtClean="0"/>
              <a:t>(2) high, till the end of 2</a:t>
            </a:r>
            <a:r>
              <a:rPr lang="en-US" altLang="zh-CN" baseline="30000" dirty="0" smtClean="0"/>
              <a:t>nd</a:t>
            </a:r>
            <a:r>
              <a:rPr lang="en-US" altLang="zh-CN" dirty="0" smtClean="0"/>
              <a:t> week. </a:t>
            </a:r>
          </a:p>
          <a:p>
            <a:endParaRPr lang="en-US" b="1" dirty="0" smtClean="0"/>
          </a:p>
          <a:p>
            <a:r>
              <a:rPr lang="en-US" b="1" dirty="0" smtClean="0"/>
              <a:t>Whereas,</a:t>
            </a:r>
          </a:p>
          <a:p>
            <a:r>
              <a:rPr lang="en-US" b="1" dirty="0" smtClean="0"/>
              <a:t>                              </a:t>
            </a:r>
            <a:r>
              <a:rPr lang="en-US" dirty="0" smtClean="0"/>
              <a:t>1</a:t>
            </a:r>
            <a:r>
              <a:rPr lang="en-US" baseline="30000" dirty="0" smtClean="0"/>
              <a:t>st</a:t>
            </a:r>
            <a:r>
              <a:rPr lang="en-US" dirty="0" smtClean="0"/>
              <a:t> case</a:t>
            </a:r>
          </a:p>
          <a:p>
            <a:r>
              <a:rPr lang="en-US" altLang="zh-CN" dirty="0" smtClean="0"/>
              <a:t>(1)</a:t>
            </a:r>
            <a:r>
              <a:rPr lang="en-US" altLang="zh-CN" dirty="0"/>
              <a:t>lower Q𝑠𝑤,𝑖𝑛 , higher  </a:t>
            </a:r>
            <a:r>
              <a:rPr lang="en-US" altLang="zh-CN" dirty="0" smtClean="0"/>
              <a:t>∅</a:t>
            </a:r>
            <a:endParaRPr lang="en-US" altLang="zh-CN" dirty="0"/>
          </a:p>
          <a:p>
            <a:r>
              <a:rPr lang="en-US" altLang="zh-CN" dirty="0" smtClean="0"/>
              <a:t>(2)still </a:t>
            </a:r>
            <a:r>
              <a:rPr lang="en-US" altLang="zh-CN" dirty="0"/>
              <a:t>low after one </a:t>
            </a:r>
            <a:r>
              <a:rPr lang="en-US" altLang="zh-CN" dirty="0" smtClean="0"/>
              <a:t>week</a:t>
            </a:r>
            <a:endParaRPr lang="en-US" altLang="zh-CN" dirty="0"/>
          </a:p>
          <a:p>
            <a:endParaRPr lang="en-US" altLang="zh-CN" i="1" dirty="0" smtClean="0"/>
          </a:p>
          <a:p>
            <a:endParaRPr lang="it-IT" dirty="0" smtClean="0"/>
          </a:p>
          <a:p>
            <a:pPr marL="342900" indent="-342900" algn="ctr">
              <a:buAutoNum type="arabicPeriod"/>
            </a:pPr>
            <a:endParaRPr lang="it-IT" dirty="0" smtClean="0"/>
          </a:p>
          <a:p>
            <a:pPr marL="342900" indent="-342900" algn="ctr">
              <a:buAutoNum type="arabicPeriod"/>
            </a:pPr>
            <a:endParaRPr lang="it-IT" dirty="0" smtClean="0"/>
          </a:p>
          <a:p>
            <a:pPr marL="342900" indent="-342900" algn="ctr">
              <a:buAutoNum type="arabicPeriod"/>
            </a:pPr>
            <a:endParaRPr lang="it-IT" dirty="0" smtClean="0"/>
          </a:p>
          <a:p>
            <a:pPr marL="342900" indent="-342900" algn="ctr">
              <a:buAutoNum type="arabicPeriod"/>
            </a:pPr>
            <a:endParaRPr lang="it-IT" dirty="0"/>
          </a:p>
        </p:txBody>
      </p:sp>
      <p:sp>
        <p:nvSpPr>
          <p:cNvPr id="12"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dirty="0" smtClean="0">
                <a:solidFill>
                  <a:schemeClr val="tx2"/>
                </a:solidFill>
                <a:latin typeface="+mn-lt"/>
                <a:cs typeface="+mn-cs"/>
              </a:rPr>
              <a:t>3</a:t>
            </a:r>
            <a:r>
              <a:rPr lang="de-DE" sz="900" dirty="0" smtClean="0">
                <a:solidFill>
                  <a:schemeClr val="tx2"/>
                </a:solidFill>
                <a:latin typeface="+mn-lt"/>
                <a:cs typeface="+mn-cs"/>
              </a:rPr>
              <a:t>6</a:t>
            </a:r>
            <a:r>
              <a:rPr kumimoji="0" lang="de-DE" sz="900" b="0" i="0" u="none" strike="noStrike" kern="1200" cap="none" spc="0" normalizeH="0" baseline="0" noProof="0" dirty="0" smtClean="0">
                <a:ln>
                  <a:noFill/>
                </a:ln>
                <a:solidFill>
                  <a:schemeClr val="tx2"/>
                </a:solidFill>
                <a:effectLst/>
                <a:uLnTx/>
                <a:uFillTx/>
                <a:latin typeface="+mn-lt"/>
                <a:ea typeface="+mn-ea"/>
                <a:cs typeface="+mn-cs"/>
              </a:rPr>
              <a:t> 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Indoor and outdoor T under the 1</a:t>
            </a:r>
            <a:r>
              <a:rPr lang="it-IT" baseline="30000" dirty="0" smtClean="0"/>
              <a:t>st</a:t>
            </a:r>
            <a:r>
              <a:rPr lang="it-IT" dirty="0" smtClean="0"/>
              <a:t> case</a:t>
            </a:r>
            <a:endParaRPr lang="it-IT" dirty="0"/>
          </a:p>
        </p:txBody>
      </p:sp>
      <p:sp>
        <p:nvSpPr>
          <p:cNvPr id="5" name="Segnaposto piè di pagina 4"/>
          <p:cNvSpPr>
            <a:spLocks noGrp="1"/>
          </p:cNvSpPr>
          <p:nvPr>
            <p:ph type="ftr" sz="quarter" idx="3"/>
          </p:nvPr>
        </p:nvSpPr>
        <p:spPr/>
        <p:txBody>
          <a:bodyPr/>
          <a:lstStyle/>
          <a:p>
            <a:pPr>
              <a:defRPr/>
            </a:pPr>
            <a:endParaRPr lang="de-DE" dirty="0"/>
          </a:p>
        </p:txBody>
      </p:sp>
      <p:pic>
        <p:nvPicPr>
          <p:cNvPr id="6" name="image61.png"/>
          <p:cNvPicPr/>
          <p:nvPr/>
        </p:nvPicPr>
        <p:blipFill>
          <a:blip r:embed="rId2" cstate="print"/>
          <a:stretch>
            <a:fillRect/>
          </a:stretch>
        </p:blipFill>
        <p:spPr>
          <a:xfrm>
            <a:off x="1403648" y="1052736"/>
            <a:ext cx="5167099" cy="3168352"/>
          </a:xfrm>
          <a:prstGeom prst="rect">
            <a:avLst/>
          </a:prstGeom>
        </p:spPr>
      </p:pic>
      <p:sp>
        <p:nvSpPr>
          <p:cNvPr id="3" name="文本框 2"/>
          <p:cNvSpPr txBox="1"/>
          <p:nvPr/>
        </p:nvSpPr>
        <p:spPr>
          <a:xfrm>
            <a:off x="1403648" y="4750435"/>
            <a:ext cx="6336704" cy="1477328"/>
          </a:xfrm>
          <a:prstGeom prst="rect">
            <a:avLst/>
          </a:prstGeom>
          <a:noFill/>
        </p:spPr>
        <p:txBody>
          <a:bodyPr wrap="square" rtlCol="0">
            <a:spAutoFit/>
          </a:bodyPr>
          <a:lstStyle/>
          <a:p>
            <a:pPr marL="285750" indent="-285750">
              <a:buFont typeface="Arial"/>
              <a:buChar char="•"/>
            </a:pPr>
            <a:r>
              <a:rPr kumimoji="1" lang="en-US" altLang="zh-CN" dirty="0" smtClean="0"/>
              <a:t>The indoor T is impacted by outdoor T</a:t>
            </a:r>
          </a:p>
          <a:p>
            <a:pPr marL="285750" indent="-285750">
              <a:buFont typeface="Arial"/>
              <a:buChar char="•"/>
            </a:pPr>
            <a:r>
              <a:rPr kumimoji="1" lang="en-US" altLang="zh-CN" dirty="0" smtClean="0"/>
              <a:t>No </a:t>
            </a:r>
            <a:r>
              <a:rPr lang="de-DE" altLang="zh-CN" dirty="0"/>
              <a:t>absolute </a:t>
            </a:r>
            <a:r>
              <a:rPr lang="de-DE" altLang="zh-CN" dirty="0" err="1"/>
              <a:t>correlationship</a:t>
            </a:r>
            <a:r>
              <a:rPr lang="de-DE" altLang="zh-CN" dirty="0"/>
              <a:t> </a:t>
            </a:r>
            <a:r>
              <a:rPr lang="de-DE" altLang="zh-CN" dirty="0" err="1"/>
              <a:t>with</a:t>
            </a:r>
            <a:r>
              <a:rPr lang="de-DE" altLang="zh-CN" dirty="0"/>
              <a:t> </a:t>
            </a:r>
            <a:r>
              <a:rPr lang="de-DE" altLang="zh-CN" dirty="0" err="1"/>
              <a:t>each</a:t>
            </a:r>
            <a:r>
              <a:rPr lang="de-DE" altLang="zh-CN" dirty="0"/>
              <a:t> </a:t>
            </a:r>
            <a:r>
              <a:rPr lang="de-DE" altLang="zh-CN" dirty="0" err="1"/>
              <a:t>other</a:t>
            </a:r>
            <a:r>
              <a:rPr lang="zh-CN" altLang="zh-CN" dirty="0"/>
              <a:t> </a:t>
            </a:r>
            <a:r>
              <a:rPr lang="en-US" altLang="zh-CN" dirty="0" smtClean="0"/>
              <a:t>:</a:t>
            </a:r>
          </a:p>
          <a:p>
            <a:r>
              <a:rPr kumimoji="1" lang="en-US" altLang="zh-CN" dirty="0"/>
              <a:t> </a:t>
            </a:r>
            <a:r>
              <a:rPr kumimoji="1" lang="en-US" altLang="zh-CN" dirty="0" smtClean="0"/>
              <a:t>     3 PEAKs(11</a:t>
            </a:r>
            <a:r>
              <a:rPr kumimoji="1" lang="en-US" altLang="zh-CN" baseline="30000" dirty="0" smtClean="0"/>
              <a:t>th</a:t>
            </a:r>
            <a:r>
              <a:rPr kumimoji="1" lang="en-US" altLang="zh-CN" dirty="0" smtClean="0"/>
              <a:t> ,12</a:t>
            </a:r>
            <a:r>
              <a:rPr kumimoji="1" lang="en-US" altLang="zh-CN" baseline="30000" dirty="0" smtClean="0"/>
              <a:t>th</a:t>
            </a:r>
            <a:r>
              <a:rPr kumimoji="1" lang="en-US" altLang="zh-CN" dirty="0" smtClean="0"/>
              <a:t> ,13</a:t>
            </a:r>
            <a:r>
              <a:rPr kumimoji="1" lang="en-US" altLang="zh-CN" baseline="30000" dirty="0" smtClean="0"/>
              <a:t>th</a:t>
            </a:r>
            <a:r>
              <a:rPr kumimoji="1" lang="en-US" altLang="zh-CN" dirty="0" smtClean="0"/>
              <a:t> )</a:t>
            </a:r>
          </a:p>
          <a:p>
            <a:pPr marL="285750" indent="-285750">
              <a:buFont typeface="Arial"/>
              <a:buChar char="•"/>
            </a:pPr>
            <a:endParaRPr kumimoji="1" lang="en-US" altLang="zh-CN" dirty="0" smtClean="0"/>
          </a:p>
          <a:p>
            <a:endParaRPr kumimoji="1" lang="en-US" altLang="zh-CN" dirty="0" smtClean="0"/>
          </a:p>
        </p:txBody>
      </p:sp>
      <p:sp>
        <p:nvSpPr>
          <p:cNvPr id="7"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dirty="0" smtClean="0">
                <a:solidFill>
                  <a:schemeClr val="tx2"/>
                </a:solidFill>
                <a:latin typeface="+mn-lt"/>
                <a:cs typeface="+mn-cs"/>
              </a:rPr>
              <a:t>37</a:t>
            </a:r>
            <a:r>
              <a:rPr kumimoji="0" lang="de-DE" sz="900" b="0" i="0" u="none" strike="noStrike" kern="1200" cap="none" spc="0" normalizeH="0" baseline="0" noProof="0" dirty="0" smtClean="0">
                <a:ln>
                  <a:noFill/>
                </a:ln>
                <a:solidFill>
                  <a:schemeClr val="tx2"/>
                </a:solidFill>
                <a:effectLst/>
                <a:uLnTx/>
                <a:uFillTx/>
                <a:latin typeface="+mn-lt"/>
                <a:ea typeface="+mn-ea"/>
                <a:cs typeface="+mn-cs"/>
              </a:rPr>
              <a:t>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a:t>
            </a:r>
            <a:r>
              <a:rPr lang="it-IT" dirty="0" smtClean="0"/>
              <a:t>olar </a:t>
            </a:r>
            <a:r>
              <a:rPr lang="it-IT" dirty="0" err="1" smtClean="0"/>
              <a:t>irradiation</a:t>
            </a:r>
            <a:r>
              <a:rPr lang="it-IT" dirty="0" smtClean="0"/>
              <a:t>:</a:t>
            </a:r>
            <a:endParaRPr lang="it-IT" dirty="0"/>
          </a:p>
        </p:txBody>
      </p:sp>
      <p:sp>
        <p:nvSpPr>
          <p:cNvPr id="5" name="Segnaposto piè di pagina 4"/>
          <p:cNvSpPr>
            <a:spLocks noGrp="1"/>
          </p:cNvSpPr>
          <p:nvPr>
            <p:ph type="ftr" sz="quarter" idx="3"/>
          </p:nvPr>
        </p:nvSpPr>
        <p:spPr/>
        <p:txBody>
          <a:bodyPr/>
          <a:lstStyle/>
          <a:p>
            <a:pPr>
              <a:defRPr/>
            </a:pPr>
            <a:endParaRPr lang="de-DE" dirty="0"/>
          </a:p>
        </p:txBody>
      </p:sp>
      <p:pic>
        <p:nvPicPr>
          <p:cNvPr id="12" name="image62.png"/>
          <p:cNvPicPr/>
          <p:nvPr/>
        </p:nvPicPr>
        <p:blipFill>
          <a:blip r:embed="rId2" cstate="print"/>
          <a:stretch>
            <a:fillRect/>
          </a:stretch>
        </p:blipFill>
        <p:spPr>
          <a:xfrm>
            <a:off x="121947" y="2204864"/>
            <a:ext cx="5167099" cy="3251399"/>
          </a:xfrm>
          <a:prstGeom prst="rect">
            <a:avLst/>
          </a:prstGeom>
        </p:spPr>
      </p:pic>
      <p:sp>
        <p:nvSpPr>
          <p:cNvPr id="3" name="文本框 2"/>
          <p:cNvSpPr txBox="1"/>
          <p:nvPr/>
        </p:nvSpPr>
        <p:spPr>
          <a:xfrm>
            <a:off x="256039" y="1525434"/>
            <a:ext cx="5616624" cy="369332"/>
          </a:xfrm>
          <a:prstGeom prst="rect">
            <a:avLst/>
          </a:prstGeom>
          <a:noFill/>
        </p:spPr>
        <p:txBody>
          <a:bodyPr wrap="square" rtlCol="0">
            <a:spAutoFit/>
          </a:bodyPr>
          <a:lstStyle/>
          <a:p>
            <a:r>
              <a:rPr kumimoji="1" lang="en-US" altLang="zh-CN" dirty="0" smtClean="0"/>
              <a:t>How global irradiation influence the T</a:t>
            </a:r>
            <a:r>
              <a:rPr kumimoji="1" lang="en-US" altLang="zh-CN" baseline="-25000" dirty="0" smtClean="0"/>
              <a:t>in </a:t>
            </a:r>
            <a:r>
              <a:rPr kumimoji="1" lang="en-US" altLang="zh-CN" dirty="0" smtClean="0"/>
              <a:t>during one day</a:t>
            </a:r>
            <a:endParaRPr kumimoji="1" lang="zh-CN" altLang="en-US" dirty="0"/>
          </a:p>
        </p:txBody>
      </p:sp>
      <p:sp>
        <p:nvSpPr>
          <p:cNvPr id="4" name="矩形 3"/>
          <p:cNvSpPr/>
          <p:nvPr/>
        </p:nvSpPr>
        <p:spPr>
          <a:xfrm>
            <a:off x="5148065" y="2204864"/>
            <a:ext cx="3995936" cy="1200329"/>
          </a:xfrm>
          <a:prstGeom prst="rect">
            <a:avLst/>
          </a:prstGeom>
        </p:spPr>
        <p:txBody>
          <a:bodyPr wrap="square">
            <a:spAutoFit/>
          </a:bodyPr>
          <a:lstStyle/>
          <a:p>
            <a:pPr marL="285750" indent="-285750">
              <a:buFont typeface="Arial"/>
              <a:buChar char="•"/>
            </a:pPr>
            <a:r>
              <a:rPr lang="en-US" altLang="zh-CN" dirty="0" smtClean="0"/>
              <a:t>A delayed </a:t>
            </a:r>
            <a:r>
              <a:rPr lang="en-US" altLang="zh-CN" dirty="0"/>
              <a:t>impact </a:t>
            </a:r>
            <a:r>
              <a:rPr lang="en-US" altLang="zh-CN" dirty="0" err="1" smtClean="0"/>
              <a:t>onT</a:t>
            </a:r>
            <a:r>
              <a:rPr lang="en-US" altLang="zh-CN" baseline="-25000" dirty="0" err="1" smtClean="0"/>
              <a:t>in</a:t>
            </a:r>
            <a:endParaRPr lang="en-US" altLang="zh-CN" baseline="-25000" dirty="0" smtClean="0"/>
          </a:p>
          <a:p>
            <a:pPr marL="285750" indent="-285750">
              <a:buFont typeface="Arial"/>
              <a:buChar char="•"/>
            </a:pPr>
            <a:r>
              <a:rPr lang="en-US" altLang="zh-CN" dirty="0" smtClean="0"/>
              <a:t>T</a:t>
            </a:r>
            <a:r>
              <a:rPr lang="en-US" altLang="zh-CN" baseline="-25000" dirty="0" smtClean="0"/>
              <a:t>out </a:t>
            </a:r>
            <a:r>
              <a:rPr lang="en-US" altLang="zh-CN" dirty="0" smtClean="0"/>
              <a:t>goes up and down</a:t>
            </a:r>
          </a:p>
          <a:p>
            <a:pPr marL="285750" indent="-285750">
              <a:buFont typeface="Arial"/>
              <a:buChar char="•"/>
            </a:pPr>
            <a:r>
              <a:rPr lang="en-US" altLang="zh-CN" dirty="0" err="1" smtClean="0"/>
              <a:t>T</a:t>
            </a:r>
            <a:r>
              <a:rPr lang="en-US" altLang="zh-CN" baseline="-25000" dirty="0" err="1" smtClean="0"/>
              <a:t>in</a:t>
            </a:r>
            <a:r>
              <a:rPr lang="en-US" altLang="zh-CN" dirty="0" err="1" smtClean="0"/>
              <a:t>and</a:t>
            </a:r>
            <a:r>
              <a:rPr lang="en-US" altLang="zh-CN" dirty="0" smtClean="0"/>
              <a:t> I </a:t>
            </a:r>
            <a:r>
              <a:rPr lang="en-US" altLang="zh-CN" baseline="-25000" dirty="0" smtClean="0"/>
              <a:t>sol </a:t>
            </a:r>
            <a:r>
              <a:rPr lang="en-US" altLang="zh-CN" dirty="0" smtClean="0"/>
              <a:t>have maximum </a:t>
            </a:r>
            <a:r>
              <a:rPr lang="en-US" altLang="zh-CN" dirty="0"/>
              <a:t>correlation</a:t>
            </a:r>
            <a:r>
              <a:rPr lang="zh-CN" altLang="zh-CN" dirty="0"/>
              <a:t> </a:t>
            </a:r>
            <a:r>
              <a:rPr lang="en-US" altLang="zh-CN" dirty="0" smtClean="0"/>
              <a:t>(variations of T</a:t>
            </a:r>
            <a:r>
              <a:rPr lang="en-US" altLang="zh-CN" baseline="-25000" dirty="0" smtClean="0"/>
              <a:t>in</a:t>
            </a:r>
            <a:r>
              <a:rPr lang="en-US" altLang="zh-CN" dirty="0" smtClean="0"/>
              <a:t>)</a:t>
            </a:r>
            <a:endParaRPr lang="zh-CN" altLang="en-US" baseline="-25000" dirty="0"/>
          </a:p>
        </p:txBody>
      </p:sp>
      <p:sp>
        <p:nvSpPr>
          <p:cNvPr id="7" name="椭圆 6"/>
          <p:cNvSpPr/>
          <p:nvPr/>
        </p:nvSpPr>
        <p:spPr>
          <a:xfrm>
            <a:off x="2411760" y="2492896"/>
            <a:ext cx="864096" cy="2880320"/>
          </a:xfrm>
          <a:prstGeom prst="ellipse">
            <a:avLst/>
          </a:prstGeom>
          <a:no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dirty="0" smtClean="0">
                <a:solidFill>
                  <a:schemeClr val="tx2"/>
                </a:solidFill>
                <a:latin typeface="+mn-lt"/>
                <a:cs typeface="+mn-cs"/>
              </a:rPr>
              <a:t>38</a:t>
            </a:r>
            <a:r>
              <a:rPr kumimoji="0" lang="de-DE" sz="900" b="0" i="0" u="none" strike="noStrike" kern="1200" cap="none" spc="0" normalizeH="0" baseline="0" noProof="0" dirty="0" smtClean="0">
                <a:ln>
                  <a:noFill/>
                </a:ln>
                <a:solidFill>
                  <a:schemeClr val="tx2"/>
                </a:solidFill>
                <a:effectLst/>
                <a:uLnTx/>
                <a:uFillTx/>
                <a:latin typeface="+mn-lt"/>
                <a:ea typeface="+mn-ea"/>
                <a:cs typeface="+mn-cs"/>
              </a:rPr>
              <a:t> 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000" y="413905"/>
            <a:ext cx="8568000" cy="543600"/>
          </a:xfrm>
        </p:spPr>
        <p:txBody>
          <a:bodyPr/>
          <a:lstStyle/>
          <a:p>
            <a:r>
              <a:rPr lang="en-US" altLang="zh-CN" dirty="0" smtClean="0"/>
              <a:t/>
            </a:r>
            <a:br>
              <a:rPr lang="en-US" altLang="zh-CN" dirty="0" smtClean="0"/>
            </a:br>
            <a:r>
              <a:rPr lang="en-US" altLang="zh-CN" dirty="0" smtClean="0"/>
              <a:t>The </a:t>
            </a:r>
            <a:r>
              <a:rPr lang="en-US" altLang="zh-CN" dirty="0"/>
              <a:t>impact of the </a:t>
            </a:r>
            <a:r>
              <a:rPr lang="en-US" altLang="zh-CN" dirty="0" smtClean="0"/>
              <a:t>direct and diffuse </a:t>
            </a:r>
            <a:r>
              <a:rPr lang="en-US" altLang="zh-CN" dirty="0"/>
              <a:t>irradiation on the indoor and</a:t>
            </a:r>
            <a:r>
              <a:rPr lang="zh-CN" altLang="zh-CN" dirty="0"/>
              <a:t/>
            </a:r>
            <a:br>
              <a:rPr lang="zh-CN" altLang="zh-CN" dirty="0"/>
            </a:br>
            <a:r>
              <a:rPr lang="en-US" altLang="zh-CN" dirty="0"/>
              <a:t>outdoor air temperatures</a:t>
            </a:r>
            <a:r>
              <a:rPr lang="zh-CN" altLang="zh-CN" dirty="0"/>
              <a:t/>
            </a:r>
            <a:br>
              <a:rPr lang="zh-CN" altLang="zh-CN" dirty="0"/>
            </a:br>
            <a:endParaRPr lang="it-IT" dirty="0"/>
          </a:p>
        </p:txBody>
      </p:sp>
      <p:sp>
        <p:nvSpPr>
          <p:cNvPr id="5" name="Segnaposto piè di pagina 4"/>
          <p:cNvSpPr>
            <a:spLocks noGrp="1"/>
          </p:cNvSpPr>
          <p:nvPr>
            <p:ph type="ftr" sz="quarter" idx="3"/>
          </p:nvPr>
        </p:nvSpPr>
        <p:spPr/>
        <p:txBody>
          <a:bodyPr/>
          <a:lstStyle/>
          <a:p>
            <a:pPr>
              <a:defRPr/>
            </a:pPr>
            <a:endParaRPr lang="de-DE" dirty="0"/>
          </a:p>
        </p:txBody>
      </p:sp>
      <p:sp>
        <p:nvSpPr>
          <p:cNvPr id="4301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11" name="image66.png"/>
          <p:cNvPicPr/>
          <p:nvPr/>
        </p:nvPicPr>
        <p:blipFill>
          <a:blip r:embed="rId3" cstate="print"/>
          <a:stretch>
            <a:fillRect/>
          </a:stretch>
        </p:blipFill>
        <p:spPr>
          <a:xfrm>
            <a:off x="288000" y="1000109"/>
            <a:ext cx="8388456" cy="3378216"/>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xmlns="" val="3143768967"/>
              </p:ext>
            </p:extLst>
          </p:nvPr>
        </p:nvGraphicFramePr>
        <p:xfrm>
          <a:off x="17671" y="4604184"/>
          <a:ext cx="8967788" cy="2246313"/>
        </p:xfrm>
        <a:graphic>
          <a:graphicData uri="http://schemas.openxmlformats.org/presentationml/2006/ole">
            <p:oleObj spid="_x0000_s3097" name="文档" r:id="rId4" imgW="5750640" imgH="1554120" progId="Word.Document.12">
              <p:embed/>
            </p:oleObj>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xmlns="" val="1085600308"/>
              </p:ext>
            </p:extLst>
          </p:nvPr>
        </p:nvGraphicFramePr>
        <p:xfrm>
          <a:off x="1187624" y="5517232"/>
          <a:ext cx="5765800" cy="495300"/>
        </p:xfrm>
        <a:graphic>
          <a:graphicData uri="http://schemas.openxmlformats.org/presentationml/2006/ole">
            <p:oleObj spid="_x0000_s3098" name="文档" r:id="rId5" imgW="5750640" imgH="484560" progId="Word.Document.12">
              <p:embed/>
            </p:oleObj>
          </a:graphicData>
        </a:graphic>
      </p:graphicFrame>
      <p:sp>
        <p:nvSpPr>
          <p:cNvPr id="8"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dirty="0" smtClean="0">
                <a:solidFill>
                  <a:schemeClr val="tx2"/>
                </a:solidFill>
                <a:latin typeface="+mn-lt"/>
                <a:cs typeface="+mn-cs"/>
              </a:rPr>
              <a:t>39</a:t>
            </a:r>
            <a:r>
              <a:rPr kumimoji="0" lang="de-DE" sz="900" b="0" i="0" u="none" strike="noStrike" kern="1200" cap="none" spc="0" normalizeH="0" baseline="0" noProof="0" dirty="0" smtClean="0">
                <a:ln>
                  <a:noFill/>
                </a:ln>
                <a:solidFill>
                  <a:schemeClr val="tx2"/>
                </a:solidFill>
                <a:effectLst/>
                <a:uLnTx/>
                <a:uFillTx/>
                <a:latin typeface="+mn-lt"/>
                <a:ea typeface="+mn-ea"/>
                <a:cs typeface="+mn-cs"/>
              </a:rPr>
              <a:t> 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de-DE" dirty="0" smtClean="0"/>
              <a:t>Endliche </a:t>
            </a:r>
            <a:r>
              <a:rPr lang="de-DE" dirty="0" err="1" smtClean="0"/>
              <a:t>Differenze</a:t>
            </a:r>
            <a:r>
              <a:rPr lang="de-DE" dirty="0" smtClean="0"/>
              <a:t> für die stationäre Wärmeübertragungsgleichung</a:t>
            </a:r>
            <a:endParaRPr lang="it-IT" dirty="0"/>
          </a:p>
        </p:txBody>
      </p:sp>
      <p:sp>
        <p:nvSpPr>
          <p:cNvPr id="3" name="Segnaposto testo 2"/>
          <p:cNvSpPr>
            <a:spLocks noGrp="1"/>
          </p:cNvSpPr>
          <p:nvPr>
            <p:ph type="body" sz="quarter" idx="11"/>
          </p:nvPr>
        </p:nvSpPr>
        <p:spPr/>
        <p:txBody>
          <a:bodyPr/>
          <a:lstStyle/>
          <a:p>
            <a:r>
              <a:rPr lang="it-IT" dirty="0" err="1" smtClean="0"/>
              <a:t>Eindimensionale</a:t>
            </a:r>
            <a:r>
              <a:rPr lang="it-IT" dirty="0" smtClean="0"/>
              <a:t> transiente </a:t>
            </a:r>
            <a:r>
              <a:rPr lang="it-IT" dirty="0" err="1" smtClean="0"/>
              <a:t>Wärmeübertragungsgleichung</a:t>
            </a:r>
            <a:endParaRPr lang="it-IT" dirty="0" smtClean="0"/>
          </a:p>
          <a:p>
            <a:endParaRPr lang="it-IT" dirty="0"/>
          </a:p>
        </p:txBody>
      </p:sp>
      <p:sp>
        <p:nvSpPr>
          <p:cNvPr id="5" name="Segnaposto piè di pagina 4"/>
          <p:cNvSpPr>
            <a:spLocks noGrp="1"/>
          </p:cNvSpPr>
          <p:nvPr>
            <p:ph type="ftr" sz="quarter" idx="3"/>
          </p:nvPr>
        </p:nvSpPr>
        <p:spPr/>
        <p:txBody>
          <a:bodyPr/>
          <a:lstStyle/>
          <a:p>
            <a:pPr>
              <a:defRPr/>
            </a:pPr>
            <a:endParaRPr lang="de-DE" dirty="0"/>
          </a:p>
        </p:txBody>
      </p:sp>
      <p:sp>
        <p:nvSpPr>
          <p:cNvPr id="245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24577"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2857488" y="1857364"/>
            <a:ext cx="3058148" cy="815506"/>
          </a:xfrm>
          <a:prstGeom prst="rect">
            <a:avLst/>
          </a:prstGeom>
          <a:noFill/>
        </p:spPr>
      </p:pic>
      <p:sp>
        <p:nvSpPr>
          <p:cNvPr id="7" name="CasellaDiTesto 6"/>
          <p:cNvSpPr txBox="1"/>
          <p:nvPr/>
        </p:nvSpPr>
        <p:spPr>
          <a:xfrm>
            <a:off x="287338" y="3524722"/>
            <a:ext cx="5212694" cy="369332"/>
          </a:xfrm>
          <a:prstGeom prst="rect">
            <a:avLst/>
          </a:prstGeom>
          <a:noFill/>
        </p:spPr>
        <p:txBody>
          <a:bodyPr wrap="square" rtlCol="0">
            <a:spAutoFit/>
          </a:bodyPr>
          <a:lstStyle/>
          <a:p>
            <a:r>
              <a:rPr lang="it-IT" dirty="0" err="1" smtClean="0"/>
              <a:t>Transformation</a:t>
            </a:r>
            <a:r>
              <a:rPr lang="it-IT" dirty="0" smtClean="0"/>
              <a:t>: </a:t>
            </a:r>
            <a:r>
              <a:rPr lang="it-IT" dirty="0" err="1" smtClean="0"/>
              <a:t>stationär</a:t>
            </a:r>
            <a:r>
              <a:rPr lang="it-IT" dirty="0" smtClean="0"/>
              <a:t> und T </a:t>
            </a:r>
            <a:r>
              <a:rPr lang="it-IT" dirty="0" err="1" smtClean="0"/>
              <a:t>unabhängig</a:t>
            </a:r>
            <a:r>
              <a:rPr lang="it-IT" dirty="0" smtClean="0"/>
              <a:t> von t</a:t>
            </a:r>
            <a:endParaRPr lang="it-IT" dirty="0"/>
          </a:p>
        </p:txBody>
      </p:sp>
      <p:sp>
        <p:nvSpPr>
          <p:cNvPr id="522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52225"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143636" y="3286124"/>
            <a:ext cx="1000132" cy="785818"/>
          </a:xfrm>
          <a:prstGeom prst="rect">
            <a:avLst/>
          </a:prstGeom>
          <a:noFill/>
        </p:spPr>
      </p:pic>
      <p:sp>
        <p:nvSpPr>
          <p:cNvPr id="10"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dirty="0" smtClean="0">
                <a:solidFill>
                  <a:schemeClr val="tx2"/>
                </a:solidFill>
                <a:latin typeface="+mn-lt"/>
                <a:cs typeface="+mn-cs"/>
              </a:rPr>
              <a:t>4</a:t>
            </a:r>
            <a:r>
              <a:rPr kumimoji="0" lang="de-DE" sz="900" b="0" i="0" u="none" strike="noStrike" kern="1200" cap="none" spc="0" normalizeH="0" baseline="0" noProof="0" dirty="0" smtClean="0">
                <a:ln>
                  <a:noFill/>
                </a:ln>
                <a:solidFill>
                  <a:schemeClr val="tx2"/>
                </a:solidFill>
                <a:effectLst/>
                <a:uLnTx/>
                <a:uFillTx/>
                <a:latin typeface="+mn-lt"/>
                <a:ea typeface="+mn-ea"/>
                <a:cs typeface="+mn-cs"/>
              </a:rPr>
              <a:t> 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Description</a:t>
            </a:r>
            <a:r>
              <a:rPr lang="it-IT" dirty="0" smtClean="0"/>
              <a:t> and </a:t>
            </a:r>
            <a:r>
              <a:rPr lang="it-IT" dirty="0" err="1" smtClean="0"/>
              <a:t>explanation</a:t>
            </a:r>
            <a:r>
              <a:rPr lang="it-IT" dirty="0" smtClean="0"/>
              <a:t>:</a:t>
            </a:r>
            <a:endParaRPr lang="it-IT" dirty="0"/>
          </a:p>
        </p:txBody>
      </p:sp>
      <p:sp>
        <p:nvSpPr>
          <p:cNvPr id="5" name="Segnaposto piè di pagina 4"/>
          <p:cNvSpPr>
            <a:spLocks noGrp="1"/>
          </p:cNvSpPr>
          <p:nvPr>
            <p:ph type="ftr" sz="quarter" idx="3"/>
          </p:nvPr>
        </p:nvSpPr>
        <p:spPr/>
        <p:txBody>
          <a:bodyPr/>
          <a:lstStyle/>
          <a:p>
            <a:pPr>
              <a:defRPr/>
            </a:pPr>
            <a:endParaRPr lang="de-DE" dirty="0"/>
          </a:p>
        </p:txBody>
      </p:sp>
      <p:sp>
        <p:nvSpPr>
          <p:cNvPr id="4301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11" name="image66.png"/>
          <p:cNvPicPr/>
          <p:nvPr/>
        </p:nvPicPr>
        <p:blipFill>
          <a:blip r:embed="rId2" cstate="print"/>
          <a:stretch>
            <a:fillRect/>
          </a:stretch>
        </p:blipFill>
        <p:spPr>
          <a:xfrm>
            <a:off x="288000" y="1000108"/>
            <a:ext cx="4421465" cy="5000659"/>
          </a:xfrm>
          <a:prstGeom prst="rect">
            <a:avLst/>
          </a:prstGeom>
        </p:spPr>
      </p:pic>
      <p:sp>
        <p:nvSpPr>
          <p:cNvPr id="3" name="文本框 2"/>
          <p:cNvSpPr txBox="1"/>
          <p:nvPr/>
        </p:nvSpPr>
        <p:spPr>
          <a:xfrm>
            <a:off x="4684955" y="1988840"/>
            <a:ext cx="4499992" cy="2769989"/>
          </a:xfrm>
          <a:prstGeom prst="rect">
            <a:avLst/>
          </a:prstGeom>
          <a:noFill/>
        </p:spPr>
        <p:txBody>
          <a:bodyPr wrap="square" rtlCol="0">
            <a:spAutoFit/>
          </a:bodyPr>
          <a:lstStyle/>
          <a:p>
            <a:r>
              <a:rPr kumimoji="1" lang="en-US" altLang="zh-CN" dirty="0"/>
              <a:t>A</a:t>
            </a:r>
            <a:r>
              <a:rPr kumimoji="1" lang="en-US" altLang="zh-CN" dirty="0" smtClean="0"/>
              <a:t>t 5</a:t>
            </a:r>
            <a:r>
              <a:rPr kumimoji="1" lang="en-US" altLang="zh-CN" baseline="30000" dirty="0" smtClean="0"/>
              <a:t>th</a:t>
            </a:r>
            <a:r>
              <a:rPr kumimoji="1" lang="en-US" altLang="zh-CN" dirty="0" smtClean="0"/>
              <a:t> ,6</a:t>
            </a:r>
            <a:r>
              <a:rPr kumimoji="1" lang="en-US" altLang="zh-CN" baseline="30000" dirty="0" smtClean="0"/>
              <a:t>th</a:t>
            </a:r>
            <a:r>
              <a:rPr kumimoji="1" lang="en-US" altLang="zh-CN" dirty="0" smtClean="0"/>
              <a:t> ,7</a:t>
            </a:r>
            <a:r>
              <a:rPr kumimoji="1" lang="en-US" altLang="zh-CN" baseline="30000" dirty="0" smtClean="0"/>
              <a:t>th</a:t>
            </a:r>
            <a:r>
              <a:rPr kumimoji="1" lang="en-US" altLang="zh-CN" dirty="0" smtClean="0"/>
              <a:t> day</a:t>
            </a:r>
          </a:p>
          <a:p>
            <a:r>
              <a:rPr kumimoji="1" lang="en-US" altLang="zh-CN" dirty="0" err="1" smtClean="0"/>
              <a:t>I</a:t>
            </a:r>
            <a:r>
              <a:rPr kumimoji="1" lang="en-US" altLang="zh-CN" baseline="-25000" dirty="0" err="1" smtClean="0"/>
              <a:t>diff</a:t>
            </a:r>
            <a:r>
              <a:rPr kumimoji="1" lang="en-US" altLang="zh-CN" dirty="0" smtClean="0"/>
              <a:t>&gt;</a:t>
            </a:r>
            <a:r>
              <a:rPr kumimoji="1" lang="en-US" altLang="zh-CN" dirty="0" err="1" smtClean="0"/>
              <a:t>I</a:t>
            </a:r>
            <a:r>
              <a:rPr kumimoji="1" lang="en-US" altLang="zh-CN" baseline="-25000" dirty="0" err="1" smtClean="0"/>
              <a:t>dir</a:t>
            </a:r>
            <a:r>
              <a:rPr kumimoji="1" lang="en-US" altLang="zh-CN" dirty="0"/>
              <a:t>,</a:t>
            </a:r>
            <a:r>
              <a:rPr kumimoji="1" lang="en-US" altLang="zh-CN" dirty="0" smtClean="0"/>
              <a:t> </a:t>
            </a:r>
            <a:endParaRPr kumimoji="1" lang="en-US" altLang="zh-CN" baseline="-25000" dirty="0" smtClean="0"/>
          </a:p>
          <a:p>
            <a:r>
              <a:rPr kumimoji="1" lang="en-US" altLang="zh-CN" dirty="0" smtClean="0"/>
              <a:t>No peaks for T</a:t>
            </a:r>
            <a:r>
              <a:rPr kumimoji="1" lang="en-US" altLang="zh-CN" baseline="-25000" dirty="0" smtClean="0"/>
              <a:t>in</a:t>
            </a:r>
          </a:p>
          <a:p>
            <a:r>
              <a:rPr kumimoji="1" lang="en-US" altLang="zh-CN" dirty="0" smtClean="0"/>
              <a:t>Variation </a:t>
            </a:r>
            <a:r>
              <a:rPr kumimoji="1" lang="en-US" altLang="zh-CN" dirty="0"/>
              <a:t>of T</a:t>
            </a:r>
            <a:r>
              <a:rPr kumimoji="1" lang="en-US" altLang="zh-CN" baseline="-25000" dirty="0"/>
              <a:t>in</a:t>
            </a:r>
            <a:r>
              <a:rPr kumimoji="1" lang="en-US" altLang="zh-CN" dirty="0"/>
              <a:t>&lt;Variation of </a:t>
            </a:r>
            <a:r>
              <a:rPr kumimoji="1" lang="en-US" altLang="zh-CN" dirty="0" smtClean="0"/>
              <a:t>T</a:t>
            </a:r>
            <a:r>
              <a:rPr kumimoji="1" lang="en-US" altLang="zh-CN" baseline="-25000" dirty="0" smtClean="0"/>
              <a:t>out</a:t>
            </a:r>
          </a:p>
          <a:p>
            <a:r>
              <a:rPr kumimoji="1" lang="en-US" altLang="zh-CN" dirty="0" smtClean="0"/>
              <a:t>While.</a:t>
            </a:r>
          </a:p>
          <a:p>
            <a:r>
              <a:rPr kumimoji="1" lang="en-US" altLang="zh-CN" dirty="0" smtClean="0"/>
              <a:t>At </a:t>
            </a:r>
            <a:r>
              <a:rPr lang="en-US" altLang="zh-CN" dirty="0" smtClean="0"/>
              <a:t>11</a:t>
            </a:r>
            <a:r>
              <a:rPr lang="en-US" altLang="zh-CN" baseline="30000" dirty="0" smtClean="0"/>
              <a:t>th</a:t>
            </a:r>
            <a:r>
              <a:rPr lang="en-US" altLang="zh-CN" dirty="0" smtClean="0"/>
              <a:t> ,12</a:t>
            </a:r>
            <a:r>
              <a:rPr lang="en-US" altLang="zh-CN" baseline="30000" dirty="0" smtClean="0"/>
              <a:t>th</a:t>
            </a:r>
            <a:r>
              <a:rPr lang="en-US" altLang="zh-CN" dirty="0" smtClean="0"/>
              <a:t> ,13</a:t>
            </a:r>
            <a:r>
              <a:rPr lang="en-US" altLang="zh-CN" baseline="30000" dirty="0" smtClean="0"/>
              <a:t>th</a:t>
            </a:r>
            <a:r>
              <a:rPr lang="en-US" altLang="zh-CN" dirty="0" smtClean="0"/>
              <a:t>  day</a:t>
            </a:r>
            <a:r>
              <a:rPr lang="zh-CN" altLang="zh-CN" dirty="0" smtClean="0"/>
              <a:t> </a:t>
            </a:r>
            <a:endParaRPr lang="en-US" altLang="zh-CN" dirty="0" smtClean="0"/>
          </a:p>
          <a:p>
            <a:r>
              <a:rPr kumimoji="1" lang="en-US" altLang="zh-CN" dirty="0" err="1" smtClean="0"/>
              <a:t>I</a:t>
            </a:r>
            <a:r>
              <a:rPr kumimoji="1" lang="en-US" altLang="zh-CN" baseline="-25000" dirty="0" err="1" smtClean="0"/>
              <a:t>dir</a:t>
            </a:r>
            <a:endParaRPr kumimoji="1" lang="en-US" altLang="zh-CN" baseline="-25000" dirty="0" smtClean="0"/>
          </a:p>
          <a:p>
            <a:r>
              <a:rPr kumimoji="1" lang="en-US" altLang="zh-CN" dirty="0" smtClean="0"/>
              <a:t>Three peaks</a:t>
            </a:r>
          </a:p>
          <a:p>
            <a:r>
              <a:rPr kumimoji="1" lang="en-US" altLang="zh-CN" dirty="0" smtClean="0"/>
              <a:t>Lower T</a:t>
            </a:r>
            <a:r>
              <a:rPr kumimoji="1" lang="en-US" altLang="zh-CN" baseline="-25000" dirty="0" smtClean="0"/>
              <a:t>out </a:t>
            </a:r>
            <a:r>
              <a:rPr kumimoji="1" lang="en-US" altLang="zh-CN" dirty="0" smtClean="0"/>
              <a:t>have negative impact on T</a:t>
            </a:r>
            <a:r>
              <a:rPr kumimoji="1" lang="en-US" altLang="zh-CN" baseline="-25000" dirty="0" smtClean="0"/>
              <a:t>in</a:t>
            </a:r>
          </a:p>
          <a:p>
            <a:endParaRPr kumimoji="1" lang="zh-CN" altLang="en-US" baseline="-25000" dirty="0"/>
          </a:p>
        </p:txBody>
      </p:sp>
      <p:sp>
        <p:nvSpPr>
          <p:cNvPr id="7"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dirty="0" smtClean="0">
                <a:solidFill>
                  <a:schemeClr val="tx2"/>
                </a:solidFill>
                <a:latin typeface="+mn-lt"/>
                <a:cs typeface="+mn-cs"/>
              </a:rPr>
              <a:t>40</a:t>
            </a:r>
            <a:r>
              <a:rPr kumimoji="0" lang="de-DE" sz="900" b="0" i="0" u="none" strike="noStrike" kern="1200" cap="none" spc="0" normalizeH="0" baseline="0" noProof="0" dirty="0" smtClean="0">
                <a:ln>
                  <a:noFill/>
                </a:ln>
                <a:solidFill>
                  <a:schemeClr val="tx2"/>
                </a:solidFill>
                <a:effectLst/>
                <a:uLnTx/>
                <a:uFillTx/>
                <a:latin typeface="+mn-lt"/>
                <a:ea typeface="+mn-ea"/>
                <a:cs typeface="+mn-cs"/>
              </a:rPr>
              <a:t>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ltLang="zh-CN" dirty="0" err="1"/>
              <a:t>Description</a:t>
            </a:r>
            <a:r>
              <a:rPr lang="it-IT" altLang="zh-CN" dirty="0"/>
              <a:t> and </a:t>
            </a:r>
            <a:r>
              <a:rPr lang="it-IT" altLang="zh-CN" dirty="0" err="1"/>
              <a:t>explanation</a:t>
            </a:r>
            <a:r>
              <a:rPr lang="it-IT" altLang="zh-CN" dirty="0"/>
              <a:t>:</a:t>
            </a:r>
            <a:endParaRPr lang="it-IT" dirty="0"/>
          </a:p>
        </p:txBody>
      </p:sp>
      <p:sp>
        <p:nvSpPr>
          <p:cNvPr id="5" name="Segnaposto piè di pagina 4"/>
          <p:cNvSpPr>
            <a:spLocks noGrp="1"/>
          </p:cNvSpPr>
          <p:nvPr>
            <p:ph type="ftr" sz="quarter" idx="3"/>
          </p:nvPr>
        </p:nvSpPr>
        <p:spPr/>
        <p:txBody>
          <a:bodyPr/>
          <a:lstStyle/>
          <a:p>
            <a:pPr>
              <a:defRPr/>
            </a:pPr>
            <a:endParaRPr lang="de-DE" dirty="0"/>
          </a:p>
        </p:txBody>
      </p:sp>
      <p:sp>
        <p:nvSpPr>
          <p:cNvPr id="481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48129"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2737030" y="1443021"/>
            <a:ext cx="2867025" cy="742950"/>
          </a:xfrm>
          <a:prstGeom prst="rect">
            <a:avLst/>
          </a:prstGeom>
          <a:noFill/>
        </p:spPr>
      </p:pic>
      <p:sp>
        <p:nvSpPr>
          <p:cNvPr id="4813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48131"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737030" y="2685133"/>
            <a:ext cx="2314575" cy="342900"/>
          </a:xfrm>
          <a:prstGeom prst="rect">
            <a:avLst/>
          </a:prstGeom>
          <a:noFill/>
        </p:spPr>
      </p:pic>
      <p:sp>
        <p:nvSpPr>
          <p:cNvPr id="10" name="CasellaDiTesto 9"/>
          <p:cNvSpPr txBox="1"/>
          <p:nvPr/>
        </p:nvSpPr>
        <p:spPr>
          <a:xfrm>
            <a:off x="287338" y="1184774"/>
            <a:ext cx="1927208" cy="923330"/>
          </a:xfrm>
          <a:prstGeom prst="rect">
            <a:avLst/>
          </a:prstGeom>
          <a:noFill/>
        </p:spPr>
        <p:txBody>
          <a:bodyPr wrap="square" rtlCol="0">
            <a:spAutoFit/>
          </a:bodyPr>
          <a:lstStyle/>
          <a:p>
            <a:endParaRPr lang="it-IT" dirty="0" smtClean="0"/>
          </a:p>
          <a:p>
            <a:endParaRPr lang="it-IT" dirty="0"/>
          </a:p>
          <a:p>
            <a:r>
              <a:rPr lang="it-IT" dirty="0" err="1" smtClean="0"/>
              <a:t>Walls</a:t>
            </a:r>
            <a:r>
              <a:rPr lang="it-IT" dirty="0" smtClean="0"/>
              <a:t>:</a:t>
            </a:r>
            <a:endParaRPr lang="it-IT" dirty="0"/>
          </a:p>
        </p:txBody>
      </p:sp>
      <p:sp>
        <p:nvSpPr>
          <p:cNvPr id="11" name="CasellaDiTesto 10"/>
          <p:cNvSpPr txBox="1"/>
          <p:nvPr/>
        </p:nvSpPr>
        <p:spPr>
          <a:xfrm>
            <a:off x="288000" y="2101326"/>
            <a:ext cx="1783670" cy="923330"/>
          </a:xfrm>
          <a:prstGeom prst="rect">
            <a:avLst/>
          </a:prstGeom>
          <a:noFill/>
        </p:spPr>
        <p:txBody>
          <a:bodyPr wrap="square" rtlCol="0">
            <a:spAutoFit/>
          </a:bodyPr>
          <a:lstStyle/>
          <a:p>
            <a:endParaRPr lang="it-IT" dirty="0" smtClean="0"/>
          </a:p>
          <a:p>
            <a:endParaRPr lang="it-IT" dirty="0"/>
          </a:p>
          <a:p>
            <a:r>
              <a:rPr lang="it-IT" dirty="0" smtClean="0"/>
              <a:t>Windows:</a:t>
            </a:r>
            <a:endParaRPr lang="it-IT" dirty="0"/>
          </a:p>
        </p:txBody>
      </p:sp>
      <p:sp>
        <p:nvSpPr>
          <p:cNvPr id="4" name="矩形 3"/>
          <p:cNvSpPr/>
          <p:nvPr/>
        </p:nvSpPr>
        <p:spPr>
          <a:xfrm>
            <a:off x="288000" y="4149080"/>
            <a:ext cx="8316448" cy="646331"/>
          </a:xfrm>
          <a:prstGeom prst="rect">
            <a:avLst/>
          </a:prstGeom>
        </p:spPr>
        <p:txBody>
          <a:bodyPr wrap="square">
            <a:spAutoFit/>
          </a:bodyPr>
          <a:lstStyle/>
          <a:p>
            <a:r>
              <a:rPr lang="de-DE" altLang="zh-CN" dirty="0"/>
              <a:t>The </a:t>
            </a:r>
            <a:r>
              <a:rPr lang="en-US" altLang="zh-CN" dirty="0"/>
              <a:t>large </a:t>
            </a:r>
            <a:r>
              <a:rPr lang="en-US" altLang="zh-CN" b="1" dirty="0"/>
              <a:t>temperature difference </a:t>
            </a:r>
            <a:r>
              <a:rPr lang="en-US" altLang="zh-CN" dirty="0"/>
              <a:t>between indoor and outdoor causes a </a:t>
            </a:r>
            <a:r>
              <a:rPr lang="en-US" altLang="zh-CN" b="1" dirty="0"/>
              <a:t>heat loss</a:t>
            </a:r>
            <a:r>
              <a:rPr lang="en-US" altLang="zh-CN" dirty="0"/>
              <a:t>, therefore the indoor temperature </a:t>
            </a:r>
            <a:r>
              <a:rPr lang="en-US" altLang="zh-CN" b="1" dirty="0"/>
              <a:t>goes down </a:t>
            </a:r>
            <a:r>
              <a:rPr lang="en-US" altLang="zh-CN" dirty="0"/>
              <a:t>gradually</a:t>
            </a:r>
            <a:r>
              <a:rPr lang="zh-CN" altLang="zh-CN" dirty="0"/>
              <a:t> </a:t>
            </a:r>
            <a:endParaRPr lang="zh-CN" altLang="en-US" dirty="0"/>
          </a:p>
        </p:txBody>
      </p:sp>
      <p:sp>
        <p:nvSpPr>
          <p:cNvPr id="12"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smtClean="0">
                <a:ln>
                  <a:noFill/>
                </a:ln>
                <a:solidFill>
                  <a:schemeClr val="tx2"/>
                </a:solidFill>
                <a:effectLst/>
                <a:uLnTx/>
                <a:uFillTx/>
                <a:latin typeface="+mn-lt"/>
                <a:ea typeface="+mn-ea"/>
                <a:cs typeface="+mn-cs"/>
              </a:rPr>
              <a:t>41</a:t>
            </a:r>
            <a:r>
              <a:rPr kumimoji="0" lang="de-DE" sz="900" b="0" i="0" u="none" strike="noStrike" kern="1200" cap="none" spc="0" normalizeH="0" noProof="0" dirty="0" smtClean="0">
                <a:ln>
                  <a:noFill/>
                </a:ln>
                <a:solidFill>
                  <a:schemeClr val="tx2"/>
                </a:solidFill>
                <a:effectLst/>
                <a:uLnTx/>
                <a:uFillTx/>
                <a:latin typeface="+mn-lt"/>
                <a:ea typeface="+mn-ea"/>
                <a:cs typeface="+mn-cs"/>
              </a:rPr>
              <a:t> </a:t>
            </a:r>
            <a:r>
              <a:rPr kumimoji="0" lang="de-DE" sz="900" b="0" i="0" u="none" strike="noStrike" kern="1200" cap="none" spc="0" normalizeH="0" baseline="0" noProof="0" dirty="0" smtClean="0">
                <a:ln>
                  <a:noFill/>
                </a:ln>
                <a:solidFill>
                  <a:schemeClr val="tx2"/>
                </a:solidFill>
                <a:effectLst/>
                <a:uLnTx/>
                <a:uFillTx/>
                <a:latin typeface="+mn-lt"/>
                <a:ea typeface="+mn-ea"/>
                <a:cs typeface="+mn-cs"/>
              </a:rPr>
              <a:t>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dirty="0"/>
              <a:t>Thanks for your </a:t>
            </a:r>
            <a:r>
              <a:rPr kumimoji="1" lang="en-US" altLang="zh-CN" dirty="0" smtClean="0"/>
              <a:t>attention !</a:t>
            </a:r>
            <a:r>
              <a:rPr kumimoji="1" lang="zh-CN" altLang="en-US" dirty="0"/>
              <a:t/>
            </a:r>
            <a:br>
              <a:rPr kumimoji="1" lang="zh-CN" altLang="en-US" dirty="0"/>
            </a:br>
            <a:endParaRPr kumimoji="1" lang="zh-CN" altLang="en-US" dirty="0"/>
          </a:p>
        </p:txBody>
      </p:sp>
      <p:sp>
        <p:nvSpPr>
          <p:cNvPr id="4" name="页脚占位符 3"/>
          <p:cNvSpPr>
            <a:spLocks noGrp="1"/>
          </p:cNvSpPr>
          <p:nvPr>
            <p:ph type="ftr" sz="quarter" idx="3"/>
          </p:nvPr>
        </p:nvSpPr>
        <p:spPr/>
        <p:txBody>
          <a:bodyPr/>
          <a:lstStyle/>
          <a:p>
            <a:pPr>
              <a:defRPr/>
            </a:pPr>
            <a:endParaRPr lang="de-DE" dirty="0"/>
          </a:p>
        </p:txBody>
      </p:sp>
      <p:sp>
        <p:nvSpPr>
          <p:cNvPr id="5"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smtClean="0">
                <a:ln>
                  <a:noFill/>
                </a:ln>
                <a:solidFill>
                  <a:schemeClr val="tx2"/>
                </a:solidFill>
                <a:effectLst/>
                <a:uLnTx/>
                <a:uFillTx/>
                <a:latin typeface="+mn-lt"/>
                <a:ea typeface="+mn-ea"/>
                <a:cs typeface="+mn-cs"/>
              </a:rPr>
              <a:t>42von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extLst>
      <p:ext uri="{BB962C8B-B14F-4D97-AF65-F5344CB8AC3E}">
        <p14:creationId xmlns:p14="http://schemas.microsoft.com/office/powerpoint/2010/main" xmlns="" val="4496036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de-DE" dirty="0" smtClean="0"/>
              <a:t>Endliche </a:t>
            </a:r>
            <a:r>
              <a:rPr lang="de-DE" dirty="0" err="1" smtClean="0"/>
              <a:t>Differenze</a:t>
            </a:r>
            <a:r>
              <a:rPr lang="de-DE" dirty="0" smtClean="0"/>
              <a:t> für die stationäre Wärmeübertragungsgleichung</a:t>
            </a:r>
            <a:endParaRPr lang="it-IT" dirty="0"/>
          </a:p>
        </p:txBody>
      </p:sp>
      <p:sp>
        <p:nvSpPr>
          <p:cNvPr id="3" name="Segnaposto testo 2"/>
          <p:cNvSpPr>
            <a:spLocks noGrp="1"/>
          </p:cNvSpPr>
          <p:nvPr>
            <p:ph type="body" sz="quarter" idx="11"/>
          </p:nvPr>
        </p:nvSpPr>
        <p:spPr/>
        <p:txBody>
          <a:bodyPr/>
          <a:lstStyle/>
          <a:p>
            <a:r>
              <a:rPr lang="it-IT" dirty="0" err="1" smtClean="0"/>
              <a:t>Eindimensionale</a:t>
            </a:r>
            <a:r>
              <a:rPr lang="it-IT" dirty="0" smtClean="0"/>
              <a:t> transiente </a:t>
            </a:r>
            <a:r>
              <a:rPr lang="it-IT" dirty="0" err="1" smtClean="0"/>
              <a:t>Wärmeübertragungsgleichung</a:t>
            </a:r>
            <a:endParaRPr lang="it-IT" dirty="0" smtClean="0"/>
          </a:p>
          <a:p>
            <a:endParaRPr lang="it-IT" dirty="0"/>
          </a:p>
        </p:txBody>
      </p:sp>
      <p:sp>
        <p:nvSpPr>
          <p:cNvPr id="5" name="Segnaposto piè di pagina 4"/>
          <p:cNvSpPr>
            <a:spLocks noGrp="1"/>
          </p:cNvSpPr>
          <p:nvPr>
            <p:ph type="ftr" sz="quarter" idx="3"/>
          </p:nvPr>
        </p:nvSpPr>
        <p:spPr/>
        <p:txBody>
          <a:bodyPr/>
          <a:lstStyle/>
          <a:p>
            <a:pPr>
              <a:defRPr/>
            </a:pPr>
            <a:endParaRPr lang="de-DE" dirty="0"/>
          </a:p>
        </p:txBody>
      </p:sp>
      <p:sp>
        <p:nvSpPr>
          <p:cNvPr id="245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24577"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2857488" y="1857364"/>
            <a:ext cx="3058148" cy="815506"/>
          </a:xfrm>
          <a:prstGeom prst="rect">
            <a:avLst/>
          </a:prstGeom>
          <a:noFill/>
        </p:spPr>
      </p:pic>
      <p:sp>
        <p:nvSpPr>
          <p:cNvPr id="7" name="CasellaDiTesto 6"/>
          <p:cNvSpPr txBox="1"/>
          <p:nvPr/>
        </p:nvSpPr>
        <p:spPr>
          <a:xfrm>
            <a:off x="287338" y="3524722"/>
            <a:ext cx="5212694" cy="369332"/>
          </a:xfrm>
          <a:prstGeom prst="rect">
            <a:avLst/>
          </a:prstGeom>
          <a:noFill/>
        </p:spPr>
        <p:txBody>
          <a:bodyPr wrap="square" rtlCol="0">
            <a:spAutoFit/>
          </a:bodyPr>
          <a:lstStyle/>
          <a:p>
            <a:r>
              <a:rPr lang="it-IT" dirty="0" err="1" smtClean="0"/>
              <a:t>Transformation</a:t>
            </a:r>
            <a:r>
              <a:rPr lang="it-IT" dirty="0" smtClean="0"/>
              <a:t>: </a:t>
            </a:r>
            <a:r>
              <a:rPr lang="it-IT" dirty="0" err="1" smtClean="0"/>
              <a:t>stationär</a:t>
            </a:r>
            <a:r>
              <a:rPr lang="it-IT" dirty="0" smtClean="0"/>
              <a:t> und T </a:t>
            </a:r>
            <a:r>
              <a:rPr lang="it-IT" dirty="0" err="1" smtClean="0"/>
              <a:t>unabhängig</a:t>
            </a:r>
            <a:r>
              <a:rPr lang="it-IT" dirty="0" smtClean="0"/>
              <a:t> von t</a:t>
            </a:r>
            <a:endParaRPr lang="it-IT" dirty="0"/>
          </a:p>
        </p:txBody>
      </p:sp>
      <p:sp>
        <p:nvSpPr>
          <p:cNvPr id="522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52225"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143636" y="3286124"/>
            <a:ext cx="1000132" cy="785818"/>
          </a:xfrm>
          <a:prstGeom prst="rect">
            <a:avLst/>
          </a:prstGeom>
          <a:noFill/>
        </p:spPr>
      </p:pic>
      <p:sp>
        <p:nvSpPr>
          <p:cNvPr id="10" name="Freccia a destra 9"/>
          <p:cNvSpPr/>
          <p:nvPr/>
        </p:nvSpPr>
        <p:spPr>
          <a:xfrm>
            <a:off x="571472" y="4929198"/>
            <a:ext cx="928694" cy="428628"/>
          </a:xfrm>
          <a:prstGeom prst="rightArrow">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2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54273" name="Picture 1"/>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2285984" y="4714884"/>
            <a:ext cx="3374240" cy="928690"/>
          </a:xfrm>
          <a:prstGeom prst="rect">
            <a:avLst/>
          </a:prstGeom>
          <a:noFill/>
        </p:spPr>
      </p:pic>
      <p:sp>
        <p:nvSpPr>
          <p:cNvPr id="13"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dirty="0" smtClean="0">
                <a:solidFill>
                  <a:schemeClr val="tx2"/>
                </a:solidFill>
                <a:latin typeface="+mn-lt"/>
                <a:cs typeface="+mn-cs"/>
              </a:rPr>
              <a:t>5 </a:t>
            </a:r>
            <a:r>
              <a:rPr kumimoji="0" lang="de-DE" sz="900" b="0" i="0" u="none" strike="noStrike" kern="1200" cap="none" spc="0" normalizeH="0" baseline="0" noProof="0" dirty="0" smtClean="0">
                <a:ln>
                  <a:noFill/>
                </a:ln>
                <a:solidFill>
                  <a:schemeClr val="tx2"/>
                </a:solidFill>
                <a:effectLst/>
                <a:uLnTx/>
                <a:uFillTx/>
                <a:latin typeface="+mn-lt"/>
                <a:ea typeface="+mn-ea"/>
                <a:cs typeface="+mn-cs"/>
              </a:rPr>
              <a:t>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de-DE" dirty="0" smtClean="0"/>
              <a:t>Endliche </a:t>
            </a:r>
            <a:r>
              <a:rPr lang="de-DE" dirty="0" err="1" smtClean="0"/>
              <a:t>Differenze</a:t>
            </a:r>
            <a:r>
              <a:rPr lang="de-DE" dirty="0" smtClean="0"/>
              <a:t> für die stationäre Wärmeübertragungsgleichung</a:t>
            </a:r>
            <a:endParaRPr lang="it-IT" dirty="0"/>
          </a:p>
        </p:txBody>
      </p:sp>
      <p:sp>
        <p:nvSpPr>
          <p:cNvPr id="3" name="Segnaposto testo 2"/>
          <p:cNvSpPr>
            <a:spLocks noGrp="1"/>
          </p:cNvSpPr>
          <p:nvPr>
            <p:ph type="body" sz="quarter" idx="11"/>
          </p:nvPr>
        </p:nvSpPr>
        <p:spPr/>
        <p:txBody>
          <a:bodyPr/>
          <a:lstStyle/>
          <a:p>
            <a:r>
              <a:rPr lang="it-IT" dirty="0" err="1" smtClean="0"/>
              <a:t>Eindimensionale</a:t>
            </a:r>
            <a:r>
              <a:rPr lang="it-IT" dirty="0" smtClean="0"/>
              <a:t> </a:t>
            </a:r>
            <a:r>
              <a:rPr lang="it-IT" dirty="0" err="1" smtClean="0"/>
              <a:t>konstante</a:t>
            </a:r>
            <a:r>
              <a:rPr lang="it-IT" dirty="0" smtClean="0"/>
              <a:t> </a:t>
            </a:r>
            <a:r>
              <a:rPr lang="it-IT" dirty="0" smtClean="0"/>
              <a:t>transiente </a:t>
            </a:r>
            <a:r>
              <a:rPr lang="it-IT" dirty="0" err="1" smtClean="0"/>
              <a:t>Wärmeübertragungsgleichung</a:t>
            </a:r>
            <a:endParaRPr lang="it-IT" dirty="0" smtClean="0"/>
          </a:p>
          <a:p>
            <a:endParaRPr lang="it-IT" dirty="0"/>
          </a:p>
        </p:txBody>
      </p:sp>
      <p:sp>
        <p:nvSpPr>
          <p:cNvPr id="5" name="Segnaposto piè di pagina 4"/>
          <p:cNvSpPr>
            <a:spLocks noGrp="1"/>
          </p:cNvSpPr>
          <p:nvPr>
            <p:ph type="ftr" sz="quarter" idx="3"/>
          </p:nvPr>
        </p:nvSpPr>
        <p:spPr/>
        <p:txBody>
          <a:bodyPr/>
          <a:lstStyle/>
          <a:p>
            <a:pPr>
              <a:defRPr/>
            </a:pPr>
            <a:endParaRPr lang="de-DE" dirty="0"/>
          </a:p>
        </p:txBody>
      </p:sp>
      <p:sp>
        <p:nvSpPr>
          <p:cNvPr id="245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sp>
        <p:nvSpPr>
          <p:cNvPr id="522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8"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2857488" y="1857364"/>
            <a:ext cx="3374240" cy="928690"/>
          </a:xfrm>
          <a:prstGeom prst="rect">
            <a:avLst/>
          </a:prstGeom>
          <a:noFill/>
        </p:spPr>
      </p:pic>
      <p:sp>
        <p:nvSpPr>
          <p:cNvPr id="9"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dirty="0" smtClean="0">
                <a:solidFill>
                  <a:schemeClr val="tx2"/>
                </a:solidFill>
                <a:latin typeface="+mn-lt"/>
                <a:cs typeface="+mn-cs"/>
              </a:rPr>
              <a:t>6</a:t>
            </a:r>
            <a:r>
              <a:rPr kumimoji="0" lang="de-DE" sz="900" b="0" i="0" u="none" strike="noStrike" kern="1200" cap="none" spc="0" normalizeH="0" baseline="0" noProof="0" dirty="0" smtClean="0">
                <a:ln>
                  <a:noFill/>
                </a:ln>
                <a:solidFill>
                  <a:schemeClr val="tx2"/>
                </a:solidFill>
                <a:effectLst/>
                <a:uLnTx/>
                <a:uFillTx/>
                <a:latin typeface="+mn-lt"/>
                <a:ea typeface="+mn-ea"/>
                <a:cs typeface="+mn-cs"/>
              </a:rPr>
              <a:t> 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de-DE" dirty="0" smtClean="0"/>
              <a:t>Endliche </a:t>
            </a:r>
            <a:r>
              <a:rPr lang="de-DE" dirty="0" err="1" smtClean="0"/>
              <a:t>Differenze</a:t>
            </a:r>
            <a:r>
              <a:rPr lang="de-DE" dirty="0" smtClean="0"/>
              <a:t> für die stationäre Wärmeübertragungsgleichung</a:t>
            </a:r>
            <a:endParaRPr lang="it-IT" dirty="0"/>
          </a:p>
        </p:txBody>
      </p:sp>
      <p:sp>
        <p:nvSpPr>
          <p:cNvPr id="3" name="Segnaposto testo 2"/>
          <p:cNvSpPr>
            <a:spLocks noGrp="1"/>
          </p:cNvSpPr>
          <p:nvPr>
            <p:ph type="body" sz="quarter" idx="11"/>
          </p:nvPr>
        </p:nvSpPr>
        <p:spPr/>
        <p:txBody>
          <a:bodyPr/>
          <a:lstStyle/>
          <a:p>
            <a:r>
              <a:rPr lang="it-IT" dirty="0" err="1" smtClean="0"/>
              <a:t>Eindimensionale</a:t>
            </a:r>
            <a:r>
              <a:rPr lang="it-IT" dirty="0" smtClean="0"/>
              <a:t> </a:t>
            </a:r>
            <a:r>
              <a:rPr lang="it-IT" dirty="0" err="1" smtClean="0"/>
              <a:t>konstante</a:t>
            </a:r>
            <a:r>
              <a:rPr lang="it-IT" dirty="0" smtClean="0"/>
              <a:t> </a:t>
            </a:r>
            <a:r>
              <a:rPr lang="it-IT" dirty="0" smtClean="0"/>
              <a:t>transiente </a:t>
            </a:r>
            <a:r>
              <a:rPr lang="it-IT" dirty="0" err="1" smtClean="0"/>
              <a:t>Wärmeübertragungsgleichung</a:t>
            </a:r>
            <a:endParaRPr lang="it-IT" dirty="0" smtClean="0"/>
          </a:p>
          <a:p>
            <a:endParaRPr lang="it-IT" dirty="0"/>
          </a:p>
        </p:txBody>
      </p:sp>
      <p:sp>
        <p:nvSpPr>
          <p:cNvPr id="5" name="Segnaposto piè di pagina 4"/>
          <p:cNvSpPr>
            <a:spLocks noGrp="1"/>
          </p:cNvSpPr>
          <p:nvPr>
            <p:ph type="ftr" sz="quarter" idx="3"/>
          </p:nvPr>
        </p:nvSpPr>
        <p:spPr/>
        <p:txBody>
          <a:bodyPr/>
          <a:lstStyle/>
          <a:p>
            <a:pPr>
              <a:defRPr/>
            </a:pPr>
            <a:endParaRPr lang="de-DE" dirty="0"/>
          </a:p>
        </p:txBody>
      </p:sp>
      <p:sp>
        <p:nvSpPr>
          <p:cNvPr id="245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sp>
        <p:nvSpPr>
          <p:cNvPr id="522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8"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2857488" y="1857364"/>
            <a:ext cx="3374240" cy="928690"/>
          </a:xfrm>
          <a:prstGeom prst="rect">
            <a:avLst/>
          </a:prstGeom>
          <a:noFill/>
        </p:spPr>
      </p:pic>
      <p:sp>
        <p:nvSpPr>
          <p:cNvPr id="9" name="Segnaposto testo 2"/>
          <p:cNvSpPr txBox="1">
            <a:spLocks/>
          </p:cNvSpPr>
          <p:nvPr/>
        </p:nvSpPr>
        <p:spPr>
          <a:xfrm>
            <a:off x="286675" y="3714752"/>
            <a:ext cx="8569325" cy="252000"/>
          </a:xfrm>
          <a:prstGeom prst="rect">
            <a:avLst/>
          </a:prstGeom>
        </p:spPr>
        <p:txBody>
          <a:bodyPr lIns="0" tIns="0" rIns="0" bIns="0"/>
          <a:lstStyle/>
          <a:p>
            <a:pPr marL="0" marR="0" lvl="0" indent="0" algn="l" defTabSz="215900" rtl="0" eaLnBrk="1" fontAlgn="base" latinLnBrk="0" hangingPunct="1">
              <a:lnSpc>
                <a:spcPct val="100000"/>
              </a:lnSpc>
              <a:spcBef>
                <a:spcPct val="0"/>
              </a:spcBef>
              <a:spcAft>
                <a:spcPct val="0"/>
              </a:spcAft>
              <a:buClr>
                <a:schemeClr val="tx2"/>
              </a:buClr>
              <a:buSzTx/>
              <a:buFontTx/>
              <a:buNone/>
              <a:tabLst>
                <a:tab pos="215900" algn="l"/>
              </a:tabLst>
              <a:defRPr/>
            </a:pPr>
            <a:r>
              <a:rPr kumimoji="0" lang="it-IT" sz="2000" b="1" i="0" u="none" strike="noStrike" kern="1200" cap="none" spc="0" normalizeH="0" baseline="0" noProof="0" dirty="0" err="1" smtClean="0">
                <a:ln>
                  <a:noFill/>
                </a:ln>
                <a:solidFill>
                  <a:schemeClr val="tx1"/>
                </a:solidFill>
                <a:effectLst/>
                <a:uLnTx/>
                <a:uFillTx/>
                <a:latin typeface="Arial" panose="020B0604020202020204" pitchFamily="34" charset="0"/>
                <a:ea typeface="+mn-ea"/>
                <a:cs typeface="Arial" panose="020B0604020202020204" pitchFamily="34" charset="0"/>
              </a:rPr>
              <a:t>Eindimensionale</a:t>
            </a:r>
            <a:r>
              <a:rPr kumimoji="0" lang="it-IT" sz="2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a:t>
            </a:r>
            <a:r>
              <a:rPr kumimoji="0" lang="it-IT" sz="2000" b="1" i="0" u="none" strike="noStrike" kern="1200" cap="none" spc="0" normalizeH="0" baseline="0" noProof="0" dirty="0" err="1" smtClean="0">
                <a:ln>
                  <a:noFill/>
                </a:ln>
                <a:solidFill>
                  <a:schemeClr val="tx1"/>
                </a:solidFill>
                <a:effectLst/>
                <a:uLnTx/>
                <a:uFillTx/>
                <a:latin typeface="Arial" panose="020B0604020202020204" pitchFamily="34" charset="0"/>
                <a:ea typeface="+mn-ea"/>
                <a:cs typeface="Arial" panose="020B0604020202020204" pitchFamily="34" charset="0"/>
              </a:rPr>
              <a:t>Fourier-Gleichung</a:t>
            </a:r>
            <a:endParaRPr kumimoji="0" lang="it-IT" sz="2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215900" rtl="0" eaLnBrk="1" fontAlgn="base" latinLnBrk="0" hangingPunct="1">
              <a:lnSpc>
                <a:spcPct val="100000"/>
              </a:lnSpc>
              <a:spcBef>
                <a:spcPct val="0"/>
              </a:spcBef>
              <a:spcAft>
                <a:spcPct val="0"/>
              </a:spcAft>
              <a:buClr>
                <a:schemeClr val="tx2"/>
              </a:buClr>
              <a:buSzTx/>
              <a:buFontTx/>
              <a:buNone/>
              <a:tabLst>
                <a:tab pos="215900" algn="l"/>
              </a:tabLst>
              <a:defRPr/>
            </a:pPr>
            <a:endParaRPr kumimoji="0" lang="it-IT" sz="20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10"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4071934" y="4390728"/>
            <a:ext cx="1571636" cy="756164"/>
          </a:xfrm>
          <a:prstGeom prst="rect">
            <a:avLst/>
          </a:prstGeom>
          <a:noFill/>
        </p:spPr>
      </p:pic>
      <p:sp>
        <p:nvSpPr>
          <p:cNvPr id="11" name="CasellaDiTesto 10"/>
          <p:cNvSpPr txBox="1"/>
          <p:nvPr/>
        </p:nvSpPr>
        <p:spPr>
          <a:xfrm>
            <a:off x="6858016" y="2029888"/>
            <a:ext cx="571504" cy="369332"/>
          </a:xfrm>
          <a:prstGeom prst="rect">
            <a:avLst/>
          </a:prstGeom>
          <a:noFill/>
        </p:spPr>
        <p:txBody>
          <a:bodyPr wrap="square" rtlCol="0">
            <a:spAutoFit/>
          </a:bodyPr>
          <a:lstStyle/>
          <a:p>
            <a:r>
              <a:rPr lang="it-IT" dirty="0" smtClean="0"/>
              <a:t>(1)</a:t>
            </a:r>
            <a:endParaRPr lang="it-IT" dirty="0"/>
          </a:p>
        </p:txBody>
      </p:sp>
      <p:sp>
        <p:nvSpPr>
          <p:cNvPr id="12" name="CasellaDiTesto 11"/>
          <p:cNvSpPr txBox="1"/>
          <p:nvPr/>
        </p:nvSpPr>
        <p:spPr>
          <a:xfrm>
            <a:off x="7143768" y="4584144"/>
            <a:ext cx="571504" cy="369332"/>
          </a:xfrm>
          <a:prstGeom prst="rect">
            <a:avLst/>
          </a:prstGeom>
          <a:noFill/>
        </p:spPr>
        <p:txBody>
          <a:bodyPr wrap="square" rtlCol="0">
            <a:spAutoFit/>
          </a:bodyPr>
          <a:lstStyle/>
          <a:p>
            <a:r>
              <a:rPr lang="it-IT" dirty="0" smtClean="0"/>
              <a:t>(2)</a:t>
            </a:r>
            <a:endParaRPr lang="it-IT" dirty="0"/>
          </a:p>
        </p:txBody>
      </p:sp>
      <p:sp>
        <p:nvSpPr>
          <p:cNvPr id="13"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smtClean="0">
                <a:ln>
                  <a:noFill/>
                </a:ln>
                <a:solidFill>
                  <a:schemeClr val="tx2"/>
                </a:solidFill>
                <a:effectLst/>
                <a:uLnTx/>
                <a:uFillTx/>
                <a:latin typeface="+mn-lt"/>
                <a:ea typeface="+mn-ea"/>
                <a:cs typeface="+mn-cs"/>
              </a:rPr>
              <a:t>7von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de-DE" dirty="0" smtClean="0"/>
              <a:t>Endliche </a:t>
            </a:r>
            <a:r>
              <a:rPr lang="de-DE" dirty="0" err="1" smtClean="0"/>
              <a:t>Differenze</a:t>
            </a:r>
            <a:r>
              <a:rPr lang="de-DE" dirty="0" smtClean="0"/>
              <a:t> für die stationäre Wärmeübertragungsgleichung</a:t>
            </a:r>
            <a:endParaRPr lang="it-IT" dirty="0"/>
          </a:p>
        </p:txBody>
      </p:sp>
      <p:sp>
        <p:nvSpPr>
          <p:cNvPr id="3" name="Segnaposto contenuto 2"/>
          <p:cNvSpPr>
            <a:spLocks noGrp="1"/>
          </p:cNvSpPr>
          <p:nvPr>
            <p:ph idx="1"/>
          </p:nvPr>
        </p:nvSpPr>
        <p:spPr/>
        <p:txBody>
          <a:bodyPr/>
          <a:lstStyle/>
          <a:p>
            <a:r>
              <a:rPr lang="it-IT" dirty="0" err="1" smtClean="0"/>
              <a:t>Diskretisierung</a:t>
            </a:r>
            <a:r>
              <a:rPr lang="it-IT" dirty="0" smtClean="0"/>
              <a:t> von (2)</a:t>
            </a:r>
            <a:endParaRPr lang="it-IT" dirty="0"/>
          </a:p>
        </p:txBody>
      </p:sp>
      <p:sp>
        <p:nvSpPr>
          <p:cNvPr id="5" name="Segnaposto piè di pagina 4"/>
          <p:cNvSpPr>
            <a:spLocks noGrp="1"/>
          </p:cNvSpPr>
          <p:nvPr>
            <p:ph type="ftr" sz="quarter" idx="3"/>
          </p:nvPr>
        </p:nvSpPr>
        <p:spPr/>
        <p:txBody>
          <a:bodyPr/>
          <a:lstStyle/>
          <a:p>
            <a:pPr>
              <a:defRPr/>
            </a:pPr>
            <a:endParaRPr lang="de-DE" dirty="0"/>
          </a:p>
        </p:txBody>
      </p:sp>
      <p:sp>
        <p:nvSpPr>
          <p:cNvPr id="552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55297"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288000" y="1714488"/>
            <a:ext cx="2414604" cy="714380"/>
          </a:xfrm>
          <a:prstGeom prst="rect">
            <a:avLst/>
          </a:prstGeom>
          <a:noFill/>
        </p:spPr>
      </p:pic>
      <p:sp>
        <p:nvSpPr>
          <p:cNvPr id="8" name="Freccia a destra 7"/>
          <p:cNvSpPr/>
          <p:nvPr/>
        </p:nvSpPr>
        <p:spPr>
          <a:xfrm>
            <a:off x="3286116" y="1714488"/>
            <a:ext cx="1857388" cy="428628"/>
          </a:xfrm>
          <a:prstGeom prst="rightArrow">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530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55299"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643571" y="1571612"/>
            <a:ext cx="2714644" cy="702776"/>
          </a:xfrm>
          <a:prstGeom prst="rect">
            <a:avLst/>
          </a:prstGeom>
          <a:noFill/>
        </p:spPr>
      </p:pic>
      <p:sp>
        <p:nvSpPr>
          <p:cNvPr id="11" name="CasellaDiTesto 10"/>
          <p:cNvSpPr txBox="1"/>
          <p:nvPr/>
        </p:nvSpPr>
        <p:spPr>
          <a:xfrm>
            <a:off x="3286116" y="2143116"/>
            <a:ext cx="500066" cy="369332"/>
          </a:xfrm>
          <a:prstGeom prst="rect">
            <a:avLst/>
          </a:prstGeom>
          <a:noFill/>
        </p:spPr>
        <p:txBody>
          <a:bodyPr wrap="square" rtlCol="0">
            <a:spAutoFit/>
          </a:bodyPr>
          <a:lstStyle/>
          <a:p>
            <a:r>
              <a:rPr lang="it-IT" dirty="0" err="1" smtClean="0"/>
              <a:t>Mit</a:t>
            </a:r>
            <a:r>
              <a:rPr lang="it-IT" dirty="0" smtClean="0"/>
              <a:t> </a:t>
            </a:r>
            <a:endParaRPr lang="it-IT" dirty="0"/>
          </a:p>
        </p:txBody>
      </p:sp>
      <p:sp>
        <p:nvSpPr>
          <p:cNvPr id="5530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55301" name="Picture 5"/>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3857620" y="2171693"/>
            <a:ext cx="820336" cy="340755"/>
          </a:xfrm>
          <a:prstGeom prst="rect">
            <a:avLst/>
          </a:prstGeom>
          <a:noFill/>
        </p:spPr>
      </p:pic>
      <p:sp>
        <p:nvSpPr>
          <p:cNvPr id="5530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sp>
        <p:nvSpPr>
          <p:cNvPr id="5530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sp>
        <p:nvSpPr>
          <p:cNvPr id="22"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dirty="0" smtClean="0">
                <a:solidFill>
                  <a:schemeClr val="tx2"/>
                </a:solidFill>
                <a:latin typeface="+mn-lt"/>
                <a:cs typeface="+mn-cs"/>
              </a:rPr>
              <a:t>8</a:t>
            </a:r>
            <a:r>
              <a:rPr kumimoji="0" lang="de-DE" sz="900" b="0" i="0" u="none" strike="noStrike" kern="1200" cap="none" spc="0" normalizeH="0" baseline="0" noProof="0" dirty="0" smtClean="0">
                <a:ln>
                  <a:noFill/>
                </a:ln>
                <a:solidFill>
                  <a:schemeClr val="tx2"/>
                </a:solidFill>
                <a:effectLst/>
                <a:uLnTx/>
                <a:uFillTx/>
                <a:latin typeface="+mn-lt"/>
                <a:ea typeface="+mn-ea"/>
                <a:cs typeface="+mn-cs"/>
              </a:rPr>
              <a:t> 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de-DE" dirty="0" smtClean="0"/>
              <a:t>Endliche </a:t>
            </a:r>
            <a:r>
              <a:rPr lang="de-DE" dirty="0" err="1" smtClean="0"/>
              <a:t>Differenze</a:t>
            </a:r>
            <a:r>
              <a:rPr lang="de-DE" dirty="0" smtClean="0"/>
              <a:t> für die stationäre Wärmeübertragungsgleichung</a:t>
            </a:r>
            <a:endParaRPr lang="it-IT" dirty="0"/>
          </a:p>
        </p:txBody>
      </p:sp>
      <p:sp>
        <p:nvSpPr>
          <p:cNvPr id="3" name="Segnaposto contenuto 2"/>
          <p:cNvSpPr>
            <a:spLocks noGrp="1"/>
          </p:cNvSpPr>
          <p:nvPr>
            <p:ph idx="1"/>
          </p:nvPr>
        </p:nvSpPr>
        <p:spPr/>
        <p:txBody>
          <a:bodyPr/>
          <a:lstStyle/>
          <a:p>
            <a:r>
              <a:rPr lang="it-IT" dirty="0" err="1" smtClean="0"/>
              <a:t>Diskretisierung</a:t>
            </a:r>
            <a:r>
              <a:rPr lang="it-IT" dirty="0" smtClean="0"/>
              <a:t> von (2)</a:t>
            </a:r>
            <a:endParaRPr lang="it-IT" dirty="0"/>
          </a:p>
        </p:txBody>
      </p:sp>
      <p:sp>
        <p:nvSpPr>
          <p:cNvPr id="5" name="Segnaposto piè di pagina 4"/>
          <p:cNvSpPr>
            <a:spLocks noGrp="1"/>
          </p:cNvSpPr>
          <p:nvPr>
            <p:ph type="ftr" sz="quarter" idx="3"/>
          </p:nvPr>
        </p:nvSpPr>
        <p:spPr/>
        <p:txBody>
          <a:bodyPr/>
          <a:lstStyle/>
          <a:p>
            <a:pPr>
              <a:defRPr/>
            </a:pPr>
            <a:endParaRPr lang="de-DE" dirty="0"/>
          </a:p>
        </p:txBody>
      </p:sp>
      <p:sp>
        <p:nvSpPr>
          <p:cNvPr id="552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55297"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288000" y="1714488"/>
            <a:ext cx="2414604" cy="714380"/>
          </a:xfrm>
          <a:prstGeom prst="rect">
            <a:avLst/>
          </a:prstGeom>
          <a:noFill/>
        </p:spPr>
      </p:pic>
      <p:sp>
        <p:nvSpPr>
          <p:cNvPr id="8" name="Freccia a destra 7"/>
          <p:cNvSpPr/>
          <p:nvPr/>
        </p:nvSpPr>
        <p:spPr>
          <a:xfrm>
            <a:off x="3286116" y="1714488"/>
            <a:ext cx="1857388" cy="428628"/>
          </a:xfrm>
          <a:prstGeom prst="rightArrow">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530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55299"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643571" y="1571612"/>
            <a:ext cx="2714644" cy="702776"/>
          </a:xfrm>
          <a:prstGeom prst="rect">
            <a:avLst/>
          </a:prstGeom>
          <a:noFill/>
        </p:spPr>
      </p:pic>
      <p:sp>
        <p:nvSpPr>
          <p:cNvPr id="11" name="CasellaDiTesto 10"/>
          <p:cNvSpPr txBox="1"/>
          <p:nvPr/>
        </p:nvSpPr>
        <p:spPr>
          <a:xfrm>
            <a:off x="3286116" y="2143116"/>
            <a:ext cx="500066" cy="369332"/>
          </a:xfrm>
          <a:prstGeom prst="rect">
            <a:avLst/>
          </a:prstGeom>
          <a:noFill/>
        </p:spPr>
        <p:txBody>
          <a:bodyPr wrap="square" rtlCol="0">
            <a:spAutoFit/>
          </a:bodyPr>
          <a:lstStyle/>
          <a:p>
            <a:r>
              <a:rPr lang="it-IT" dirty="0" err="1" smtClean="0"/>
              <a:t>Mit</a:t>
            </a:r>
            <a:r>
              <a:rPr lang="it-IT" dirty="0" smtClean="0"/>
              <a:t> </a:t>
            </a:r>
            <a:endParaRPr lang="it-IT" dirty="0"/>
          </a:p>
        </p:txBody>
      </p:sp>
      <p:sp>
        <p:nvSpPr>
          <p:cNvPr id="5530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55301" name="Picture 5"/>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3857620" y="2171693"/>
            <a:ext cx="820336" cy="340755"/>
          </a:xfrm>
          <a:prstGeom prst="rect">
            <a:avLst/>
          </a:prstGeom>
          <a:noFill/>
        </p:spPr>
      </p:pic>
      <p:sp>
        <p:nvSpPr>
          <p:cNvPr id="14" name="Segnaposto contenuto 2"/>
          <p:cNvSpPr txBox="1">
            <a:spLocks/>
          </p:cNvSpPr>
          <p:nvPr/>
        </p:nvSpPr>
        <p:spPr>
          <a:xfrm>
            <a:off x="288000" y="3071810"/>
            <a:ext cx="8568000" cy="252000"/>
          </a:xfrm>
          <a:prstGeom prst="rect">
            <a:avLst/>
          </a:prstGeom>
          <a:noFill/>
        </p:spPr>
        <p:txBody>
          <a:bodyPr lIns="0" tIns="0" rIns="0" bIns="0"/>
          <a:lstStyle/>
          <a:p>
            <a:pPr marL="0" marR="0" lvl="0" indent="0" algn="l" defTabSz="215900" rtl="0" eaLnBrk="1" fontAlgn="base" latinLnBrk="0" hangingPunct="1">
              <a:lnSpc>
                <a:spcPct val="100000"/>
              </a:lnSpc>
              <a:spcBef>
                <a:spcPts val="0"/>
              </a:spcBef>
              <a:spcAft>
                <a:spcPct val="0"/>
              </a:spcAft>
              <a:buClr>
                <a:schemeClr val="tx2"/>
              </a:buClr>
              <a:buSzTx/>
              <a:buFontTx/>
              <a:buNone/>
              <a:tabLst>
                <a:tab pos="215900" algn="l"/>
              </a:tabLst>
              <a:defRPr/>
            </a:pPr>
            <a:r>
              <a:rPr kumimoji="0" lang="it-IT" sz="2000" b="1" i="0" u="none" strike="noStrike" kern="1200" cap="none" spc="0" normalizeH="0" baseline="0" noProof="0" dirty="0" err="1" smtClean="0">
                <a:ln>
                  <a:noFill/>
                </a:ln>
                <a:solidFill>
                  <a:schemeClr val="tx1"/>
                </a:solidFill>
                <a:effectLst/>
                <a:uLnTx/>
                <a:uFillTx/>
                <a:latin typeface="Arial" panose="020B0604020202020204" pitchFamily="34" charset="0"/>
                <a:ea typeface="+mn-ea"/>
                <a:cs typeface="Arial" panose="020B0604020202020204" pitchFamily="34" charset="0"/>
              </a:rPr>
              <a:t>Diskretisierung</a:t>
            </a:r>
            <a:r>
              <a:rPr kumimoji="0" lang="it-IT" sz="2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von (1)</a:t>
            </a:r>
            <a:endParaRPr kumimoji="0" lang="it-IT" sz="20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5530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55303" name="Picture 7"/>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496481" y="3643314"/>
            <a:ext cx="5488224" cy="1000132"/>
          </a:xfrm>
          <a:prstGeom prst="rect">
            <a:avLst/>
          </a:prstGeom>
          <a:noFill/>
        </p:spPr>
      </p:pic>
      <p:sp>
        <p:nvSpPr>
          <p:cNvPr id="17" name="Freccia a destra 16"/>
          <p:cNvSpPr/>
          <p:nvPr/>
        </p:nvSpPr>
        <p:spPr>
          <a:xfrm>
            <a:off x="496481" y="5000636"/>
            <a:ext cx="1857388" cy="428628"/>
          </a:xfrm>
          <a:prstGeom prst="rightArrow">
            <a:avLst/>
          </a:prstGeom>
          <a:solidFill>
            <a:schemeClr val="bg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CasellaDiTesto 17"/>
          <p:cNvSpPr txBox="1"/>
          <p:nvPr/>
        </p:nvSpPr>
        <p:spPr>
          <a:xfrm>
            <a:off x="519109" y="5429264"/>
            <a:ext cx="500066" cy="369332"/>
          </a:xfrm>
          <a:prstGeom prst="rect">
            <a:avLst/>
          </a:prstGeom>
          <a:noFill/>
        </p:spPr>
        <p:txBody>
          <a:bodyPr wrap="square" rtlCol="0">
            <a:spAutoFit/>
          </a:bodyPr>
          <a:lstStyle/>
          <a:p>
            <a:r>
              <a:rPr lang="it-IT" dirty="0" err="1" smtClean="0"/>
              <a:t>Mit</a:t>
            </a:r>
            <a:r>
              <a:rPr lang="it-IT" dirty="0" smtClean="0"/>
              <a:t> </a:t>
            </a:r>
            <a:endParaRPr lang="it-IT" dirty="0"/>
          </a:p>
        </p:txBody>
      </p:sp>
      <p:pic>
        <p:nvPicPr>
          <p:cNvPr id="19" name="Picture 5"/>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1019175" y="5457841"/>
            <a:ext cx="820336" cy="340755"/>
          </a:xfrm>
          <a:prstGeom prst="rect">
            <a:avLst/>
          </a:prstGeom>
          <a:noFill/>
        </p:spPr>
      </p:pic>
      <p:sp>
        <p:nvSpPr>
          <p:cNvPr id="5530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55305" name="Picture 9"/>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2928927" y="5000636"/>
            <a:ext cx="5429288" cy="792772"/>
          </a:xfrm>
          <a:prstGeom prst="rect">
            <a:avLst/>
          </a:prstGeom>
          <a:noFill/>
        </p:spPr>
      </p:pic>
      <p:sp>
        <p:nvSpPr>
          <p:cNvPr id="21" name="Fußzeilenplatzhalter 1"/>
          <p:cNvSpPr txBox="1">
            <a:spLocks/>
          </p:cNvSpPr>
          <p:nvPr/>
        </p:nvSpPr>
        <p:spPr>
          <a:xfrm>
            <a:off x="287338" y="6446870"/>
            <a:ext cx="731837" cy="250803"/>
          </a:xfrm>
          <a:prstGeom prst="rect">
            <a:avLst/>
          </a:prstGeom>
        </p:spPr>
        <p:txBody>
          <a:bodyPr vert="horz"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dirty="0" smtClean="0">
                <a:solidFill>
                  <a:schemeClr val="tx2"/>
                </a:solidFill>
                <a:latin typeface="+mn-lt"/>
                <a:cs typeface="+mn-cs"/>
              </a:rPr>
              <a:t>9</a:t>
            </a:r>
            <a:r>
              <a:rPr kumimoji="0" lang="de-DE" sz="900" b="0" i="0" u="none" strike="noStrike" kern="1200" cap="none" spc="0" normalizeH="0" baseline="0" noProof="0" dirty="0" smtClean="0">
                <a:ln>
                  <a:noFill/>
                </a:ln>
                <a:solidFill>
                  <a:schemeClr val="tx2"/>
                </a:solidFill>
                <a:effectLst/>
                <a:uLnTx/>
                <a:uFillTx/>
                <a:latin typeface="+mn-lt"/>
                <a:ea typeface="+mn-ea"/>
                <a:cs typeface="+mn-cs"/>
              </a:rPr>
              <a:t> von 42</a:t>
            </a:r>
            <a:endParaRPr kumimoji="0" lang="de-DE" sz="9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äsentation_Master_RWTH_Verwaltung">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140715_Powerpointvorlage_verwaltung" id="{E6E3156E-61B3-43A8-894B-5CDF8EFEBA85}" vid="{367F704D-7C25-4A66-AD76-86CABAF55F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Präsentation_Master_RWTH_Verwaltung</Template>
  <TotalTime>827</TotalTime>
  <Words>852</Words>
  <Application>Microsoft Macintosh PowerPoint</Application>
  <PresentationFormat>Presentazione su schermo (4:3)</PresentationFormat>
  <Paragraphs>265</Paragraphs>
  <Slides>42</Slides>
  <Notes>1</Notes>
  <HiddenSlides>0</HiddenSlides>
  <MMClips>0</MMClips>
  <ScaleCrop>false</ScaleCrop>
  <HeadingPairs>
    <vt:vector size="6" baseType="variant">
      <vt:variant>
        <vt:lpstr>Tema</vt:lpstr>
      </vt:variant>
      <vt:variant>
        <vt:i4>1</vt:i4>
      </vt:variant>
      <vt:variant>
        <vt:lpstr>Server OLE incorporati</vt:lpstr>
      </vt:variant>
      <vt:variant>
        <vt:i4>1</vt:i4>
      </vt:variant>
      <vt:variant>
        <vt:lpstr>Titoli diapositive</vt:lpstr>
      </vt:variant>
      <vt:variant>
        <vt:i4>42</vt:i4>
      </vt:variant>
    </vt:vector>
  </HeadingPairs>
  <TitlesOfParts>
    <vt:vector size="44" baseType="lpstr">
      <vt:lpstr>Präsentation_Master_RWTH_Verwaltung</vt:lpstr>
      <vt:lpstr>文档</vt:lpstr>
      <vt:lpstr>Building Performance Simulation Home Assignment  Energetische Gebäudesimulation </vt:lpstr>
      <vt:lpstr>Aufgabe 1</vt:lpstr>
      <vt:lpstr>Endliche Differenze für die stationäre Wärmeübertragungsgleichung</vt:lpstr>
      <vt:lpstr>Endliche Differenze für die stationäre Wärmeübertragungsgleichung</vt:lpstr>
      <vt:lpstr>Endliche Differenze für die stationäre Wärmeübertragungsgleichung</vt:lpstr>
      <vt:lpstr>Endliche Differenze für die stationäre Wärmeübertragungsgleichung</vt:lpstr>
      <vt:lpstr>Endliche Differenze für die stationäre Wärmeübertragungsgleichung</vt:lpstr>
      <vt:lpstr>Endliche Differenze für die stationäre Wärmeübertragungsgleichung</vt:lpstr>
      <vt:lpstr>Endliche Differenze für die stationäre Wärmeübertragungsgleichung</vt:lpstr>
      <vt:lpstr>Aufgabe 1.a</vt:lpstr>
      <vt:lpstr>Aufgabe 1.a</vt:lpstr>
      <vt:lpstr>Aufgabe 1.a</vt:lpstr>
      <vt:lpstr>Aufgabe 1.a</vt:lpstr>
      <vt:lpstr>Aufgabe 1.a</vt:lpstr>
      <vt:lpstr>Aufgabe 1.a</vt:lpstr>
      <vt:lpstr>Aufgabe 1.a</vt:lpstr>
      <vt:lpstr>Aufgabe 1.a</vt:lpstr>
      <vt:lpstr>Aufgabe 1.b</vt:lpstr>
      <vt:lpstr>Aufgabe 1.b</vt:lpstr>
      <vt:lpstr>Aufgabe 1.b</vt:lpstr>
      <vt:lpstr>Aufgabe 1.b</vt:lpstr>
      <vt:lpstr>Aufgabe 1.b</vt:lpstr>
      <vt:lpstr>Aufgabe 1.b</vt:lpstr>
      <vt:lpstr>Aufgabe 1.b</vt:lpstr>
      <vt:lpstr>Aufgabe 1.c</vt:lpstr>
      <vt:lpstr>Aufgabe 1.c</vt:lpstr>
      <vt:lpstr>Aufgabe 2</vt:lpstr>
      <vt:lpstr>Window Parameter  2 cases for the windows</vt:lpstr>
      <vt:lpstr>Model</vt:lpstr>
      <vt:lpstr>Parametrisierung der Bestandteile</vt:lpstr>
      <vt:lpstr>Simulation in two different time periods</vt:lpstr>
      <vt:lpstr>Comparing the results of these two cases  </vt:lpstr>
      <vt:lpstr>Explain ation:</vt:lpstr>
      <vt:lpstr>Explanation:</vt:lpstr>
      <vt:lpstr>Comparing the results of simulation in 3 weeks and 4 weeks</vt:lpstr>
      <vt:lpstr>Description and Explanation:</vt:lpstr>
      <vt:lpstr>Indoor and outdoor T under the 1st case</vt:lpstr>
      <vt:lpstr>Solar irradiation:</vt:lpstr>
      <vt:lpstr> The impact of the direct and diffuse irradiation on the indoor and outdoor air temperatures </vt:lpstr>
      <vt:lpstr>Description and explanation:</vt:lpstr>
      <vt:lpstr>Description and explanation:</vt:lpstr>
      <vt:lpstr>Thanks for your attention ! </vt:lpstr>
    </vt:vector>
  </TitlesOfParts>
  <Company>ZHV RWTH Aachen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Giesen, Marie</dc:creator>
  <cp:lastModifiedBy>evaL</cp:lastModifiedBy>
  <cp:revision>874</cp:revision>
  <cp:lastPrinted>2018-03-13T10:59:54Z</cp:lastPrinted>
  <dcterms:created xsi:type="dcterms:W3CDTF">2014-11-03T13:13:15Z</dcterms:created>
  <dcterms:modified xsi:type="dcterms:W3CDTF">2018-07-09T14:30:45Z</dcterms:modified>
</cp:coreProperties>
</file>